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3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2"/>
  </p:sldMasterIdLst>
  <p:notesMasterIdLst>
    <p:notesMasterId r:id="rId6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313" r:id="rId20"/>
    <p:sldId id="273" r:id="rId21"/>
    <p:sldId id="274" r:id="rId22"/>
    <p:sldId id="275" r:id="rId23"/>
    <p:sldId id="314" r:id="rId24"/>
    <p:sldId id="276" r:id="rId25"/>
    <p:sldId id="359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315" r:id="rId42"/>
    <p:sldId id="292" r:id="rId43"/>
    <p:sldId id="293" r:id="rId44"/>
    <p:sldId id="316" r:id="rId45"/>
    <p:sldId id="294" r:id="rId46"/>
    <p:sldId id="295" r:id="rId47"/>
    <p:sldId id="296" r:id="rId48"/>
    <p:sldId id="297" r:id="rId49"/>
    <p:sldId id="360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8" r:id="rId65"/>
    <p:sldId id="312" r:id="rId66"/>
  </p:sldIdLst>
  <p:sldSz cx="12192000" cy="6858000"/>
  <p:notesSz cx="6858000" cy="12192000"/>
  <p:custDataLst>
    <p:tags r:id="rId68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ags" Target="tags/tag1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7c94fe1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基础课47 双曲线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87DE1CE2-130B-4AF4-80BA-A8C6658922BF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7c94fe1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基础课47 双曲线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ECDBAF21-001C-41AB-B4BC-7CACEC890180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7c94fe1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基础课47 双曲线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C767E8A8-C6EB-4C11-8559-7336CB7BEFA6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7c94fe1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基础课47 双曲线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58143253-EB23-4640-92D2-1CB00FA97309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in?subject=math#pid=657fab7460819df2225b41b1#tid=65825cdc41cd2100092eea02#sourcefrom=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MasterShapeName"/>
          <p:cNvSpPr/>
          <p:nvPr/>
        </p:nvSpPr>
        <p:spPr>
          <a:xfrm>
            <a:off x="5577840" y="5907024"/>
            <a:ext cx="1801368" cy="8595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sz="5200" b="1" i="0" dirty="0">
                <a:solidFill>
                  <a:srgbClr val="42ADE2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数 学</a:t>
            </a:r>
            <a:endParaRPr lang="en-US" sz="520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in?subject=math#pid=657fab7460819df2225b41b1#tid=65825cdc41cd2100092eea02#sourcefrom=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55F2E9D6-B200-421D-8031-FFB07065823A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7c94fe1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基础课47 双曲线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00135C18-7BF5-4F1F-9FE7-7ABFBDDCBAA0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7c94fe1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基础课47 双曲线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87DE1CE2-130B-4AF4-80BA-A8C6658922BF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7c94fe1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基础课47 双曲线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ECDBAF21-001C-41AB-B4BC-7CACEC890180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7c94fe1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基础课47 双曲线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C767E8A8-C6EB-4C11-8559-7336CB7BEFA6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7c94fe1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基础课47 双曲线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58143253-EB23-4640-92D2-1CB00FA97309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MasterShapeName"/>
          <p:cNvSpPr/>
          <p:nvPr/>
        </p:nvSpPr>
        <p:spPr>
          <a:xfrm>
            <a:off x="5577840" y="5907024"/>
            <a:ext cx="1801368" cy="8595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sz="5200" b="1" i="0" dirty="0">
                <a:solidFill>
                  <a:srgbClr val="42ADE2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数 学</a:t>
            </a:r>
            <a:endParaRPr lang="en-US" sz="52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55F2E9D6-B200-421D-8031-FFB07065823A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7c94fe1a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基础课47 双曲线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00135C18-7BF5-4F1F-9FE7-7ABFBDDCBAA0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Relationship Id="rId5" Type="http://schemas.openxmlformats.org/officeDocument/2006/relationships/image" Target="../media/image22.jpeg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52.xml"/><Relationship Id="rId5" Type="http://schemas.openxmlformats.org/officeDocument/2006/relationships/slide" Target="slide15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4.png"/><Relationship Id="rId4" Type="http://schemas.openxmlformats.org/officeDocument/2006/relationships/image" Target="../media/image2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1.png"/><Relationship Id="rId4" Type="http://schemas.openxmlformats.org/officeDocument/2006/relationships/image" Target="../media/image30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3.xml"/><Relationship Id="rId5" Type="http://schemas.openxmlformats.org/officeDocument/2006/relationships/image" Target="../media/image31.jpeg"/><Relationship Id="rId4" Type="http://schemas.openxmlformats.org/officeDocument/2006/relationships/image" Target="../media/image11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12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53ec9d997?vbadefaultcenterpage=1&amp;parentnodeid=2606dde31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C_5_BD#ebdfa8be0?vbadefaultcenterpage=1&amp;parentnodeid=53ec9d997&amp;vbahtmlprocessed=1"/>
          <p:cNvSpPr/>
          <p:nvPr/>
        </p:nvSpPr>
        <p:spPr>
          <a:xfrm>
            <a:off x="502920" y="1419448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题组1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走出误区</a:t>
            </a:r>
            <a:endParaRPr lang="en-US" altLang="zh-CN" sz="2600" dirty="0"/>
          </a:p>
        </p:txBody>
      </p:sp>
      <p:sp>
        <p:nvSpPr>
          <p:cNvPr id="4" name="QO_6_BD.15_1#bc035a91d?vbadefaultcenterpage=1&amp;parentnodeid=ebdfa8be0&amp;vbahtmlprocessed=1"/>
          <p:cNvSpPr/>
          <p:nvPr/>
        </p:nvSpPr>
        <p:spPr>
          <a:xfrm>
            <a:off x="502920" y="2012952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判一判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.（对的打“√”,错的打“×”）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T_7_BD.16_1#d8320a47a?vbadefaultcenterpage=1&amp;parentnodeid=bc035a91d&amp;vbahtmlprocessed=1"/>
              <p:cNvSpPr/>
              <p:nvPr/>
            </p:nvSpPr>
            <p:spPr>
              <a:xfrm>
                <a:off x="502920" y="256759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（1）平面内到点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0,−4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0,4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的距离之差等于6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的点的轨迹是双曲线.(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T_7_BD.16_1#d8320a47a?vbadefaultcenterpage=1&amp;parentnodeid=bc035a91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67591"/>
                <a:ext cx="11183112" cy="486029"/>
              </a:xfrm>
              <a:prstGeom prst="rect">
                <a:avLst/>
              </a:prstGeom>
              <a:blipFill rotWithShape="1">
                <a:blip r:embed="rId4"/>
                <a:stretch>
                  <a:fillRect t="-59" r="1" b="-12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T_7_AN.17_1#d8320a47a.bracket?vbadefaultcenterpage=1&amp;parentnodeid=bc035a91d&amp;vbapositionanswer=15&amp;vbahtmlprocessed=1"/>
          <p:cNvSpPr/>
          <p:nvPr/>
        </p:nvSpPr>
        <p:spPr>
          <a:xfrm>
            <a:off x="10245725" y="2567591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QT_7_BD.18_1#7a72e3091?vbadefaultcenterpage=1&amp;parentnodeid=bc035a91d&amp;vbahtmlprocessed=1&amp;bbb=1&amp;hasbroken=1"/>
              <p:cNvSpPr/>
              <p:nvPr/>
            </p:nvSpPr>
            <p:spPr>
              <a:xfrm>
                <a:off x="502920" y="3057748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（2）平面内到点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0,−4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0,4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的距离之差的绝对值等于8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的点的轨迹是双曲线.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T_7_BD.18_1#7a72e3091?vbadefaultcenterpage=1&amp;parentnodeid=bc035a91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057748"/>
                <a:ext cx="11183112" cy="1034669"/>
              </a:xfrm>
              <a:prstGeom prst="rect">
                <a:avLst/>
              </a:prstGeom>
              <a:blipFill rotWithShape="1">
                <a:blip r:embed="rId5"/>
                <a:stretch>
                  <a:fillRect t="-22" r="1" b="-6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QT_7_AN.19_1#7a72e3091.bracket?vbadefaultcenterpage=1&amp;parentnodeid=bc035a91d&amp;vbapositionanswer=16&amp;vbahtmlprocessed=1"/>
          <p:cNvSpPr/>
          <p:nvPr/>
        </p:nvSpPr>
        <p:spPr>
          <a:xfrm>
            <a:off x="617220" y="3606388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QT_7_BD.20_1#17e47e983?vbadefaultcenterpage=1&amp;parentnodeid=bc035a91d&amp;vbahtmlprocessed=1"/>
              <p:cNvSpPr/>
              <p:nvPr/>
            </p:nvSpPr>
            <p:spPr>
              <a:xfrm>
                <a:off x="502920" y="4099148"/>
                <a:ext cx="11183112" cy="7844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（3）方程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𝑚𝑛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表示焦点在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轴上的双曲线.(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9" name="QT_7_BD.20_1#17e47e983?vbadefaultcenterpage=1&amp;parentnodeid=bc035a91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099148"/>
                <a:ext cx="11183112" cy="784416"/>
              </a:xfrm>
              <a:prstGeom prst="rect">
                <a:avLst/>
              </a:prstGeom>
              <a:blipFill rotWithShape="1">
                <a:blip r:embed="rId6"/>
                <a:stretch>
                  <a:fillRect t="-28" r="1" b="-7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QT_7_AN.21_1#17e47e983.bracket?vbadefaultcenterpage=1&amp;parentnodeid=bc035a91d&amp;vbapositionanswer=17&amp;vbahtmlprocessed=1"/>
          <p:cNvSpPr/>
          <p:nvPr/>
        </p:nvSpPr>
        <p:spPr>
          <a:xfrm>
            <a:off x="8300085" y="4454240"/>
            <a:ext cx="446088" cy="3549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29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QT_7_BD.22_1#2660fa0fe?vbadefaultcenterpage=1&amp;parentnodeid=bc035a91d&amp;vbahtmlprocessed=1"/>
              <p:cNvSpPr/>
              <p:nvPr/>
            </p:nvSpPr>
            <p:spPr>
              <a:xfrm>
                <a:off x="502920" y="4886548"/>
                <a:ext cx="11183112" cy="7844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（4）若方程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表示双曲线,则实数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的取值范围是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11" name="QT_7_BD.22_1#2660fa0fe?vbadefaultcenterpage=1&amp;parentnodeid=bc035a91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886548"/>
                <a:ext cx="11183112" cy="784416"/>
              </a:xfrm>
              <a:prstGeom prst="rect">
                <a:avLst/>
              </a:prstGeom>
              <a:blipFill rotWithShape="1">
                <a:blip r:embed="rId7"/>
                <a:stretch>
                  <a:fillRect t="-28" r="1" b="-82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QT_7_AN.23_1#2660fa0fe.bracket?vbadefaultcenterpage=1&amp;parentnodeid=bc035a91d&amp;vbapositionanswer=18&amp;vbahtmlprocessed=1"/>
          <p:cNvSpPr/>
          <p:nvPr/>
        </p:nvSpPr>
        <p:spPr>
          <a:xfrm>
            <a:off x="9790367" y="5236052"/>
            <a:ext cx="387350" cy="3547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29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√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8" grpId="0" build="p" animBg="1"/>
      <p:bldP spid="10" grpId="0" build="p" animBg="1"/>
      <p:bldP spid="12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24_1#498a6c2f1?vbadefaultcenterpage=1&amp;parentnodeid=ebdfa8be0&amp;vbahtmlprocessed=1&amp;bbb=1&amp;hasbroken=1"/>
              <p:cNvSpPr/>
              <p:nvPr/>
            </p:nvSpPr>
            <p:spPr>
              <a:xfrm>
                <a:off x="502920" y="1753281"/>
                <a:ext cx="11183112" cy="134175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（易错题）已知方程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表示双曲线，则实数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的取值范围是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________________________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24_1#498a6c2f1?vbadefaultcenterpage=1&amp;parentnodeid=ebdfa8be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753281"/>
                <a:ext cx="11183112" cy="1341755"/>
              </a:xfrm>
              <a:prstGeom prst="rect">
                <a:avLst/>
              </a:prstGeom>
              <a:blipFill rotWithShape="1">
                <a:blip r:embed="rId3"/>
                <a:stretch>
                  <a:fillRect t="-3" r="1" b="-4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AN.25_1#498a6c2f1.blank?vbadefaultcenterpage=1&amp;parentnodeid=ebdfa8be0&amp;vbapositionanswer=19&amp;vbahtmlprocessed=1"/>
              <p:cNvSpPr/>
              <p:nvPr/>
            </p:nvSpPr>
            <p:spPr>
              <a:xfrm>
                <a:off x="845820" y="2669013"/>
                <a:ext cx="2992565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−∞,−2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∪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QB_6_AN.25_1#498a6c2f1.blank?vbadefaultcenterpage=1&amp;parentnodeid=ebdfa8be0&amp;vbapositionanswer=19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" y="2669013"/>
                <a:ext cx="2992565" cy="353441"/>
              </a:xfrm>
              <a:prstGeom prst="rect">
                <a:avLst/>
              </a:prstGeom>
              <a:blipFill rotWithShape="1">
                <a:blip r:embed="rId4"/>
                <a:stretch>
                  <a:fillRect l="-424" t="-31" r="-494" b="-7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B_6_EX.26_1#498a6c2f1?vbadefaultcenterpage=1&amp;parentnodeid=ebdfa8be0&amp;vbahtmlprocessed=1"/>
          <p:cNvSpPr/>
          <p:nvPr/>
        </p:nvSpPr>
        <p:spPr>
          <a:xfrm>
            <a:off x="502920" y="3106529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【易错点】</a:t>
            </a: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本题需要根据焦点的位置进行分类讨论，这是容易忽视致错的地方.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AS.27_1#498a6c2f1?vbadefaultcenterpage=1&amp;parentnodeid=ebdfa8be0&amp;vbahtmlprocessed=1&amp;bbb=1&amp;hasbroken=1"/>
              <p:cNvSpPr/>
              <p:nvPr/>
            </p:nvSpPr>
            <p:spPr>
              <a:xfrm>
                <a:off x="502920" y="3597828"/>
                <a:ext cx="11183112" cy="179489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①当焦点在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轴上时，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&amp;2+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&gt;0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&amp;1+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&gt;−1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；②当焦点在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轴上时，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&amp;2+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&lt;0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&amp;1+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&lt;−2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的取值范围是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−∞,−2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∪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6_AS.27_1#498a6c2f1?vbadefaultcenterpage=1&amp;parentnodeid=ebdfa8be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597828"/>
                <a:ext cx="11183112" cy="1794891"/>
              </a:xfrm>
              <a:prstGeom prst="rect">
                <a:avLst/>
              </a:prstGeom>
              <a:blipFill rotWithShape="1">
                <a:blip r:embed="rId5"/>
                <a:stretch>
                  <a:fillRect t="-31" r="1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5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7926db989?vbadefaultcenterpage=1&amp;parentnodeid=53ec9d997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题组2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走进教材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BD.28_1#c5d62e6c8?vbadefaultcenterpage=1&amp;parentnodeid=7926db989&amp;vbahtmlprocessed=1&amp;bbb=1&amp;hasbroken=1"/>
              <p:cNvSpPr/>
              <p:nvPr/>
            </p:nvSpPr>
            <p:spPr>
              <a:xfrm>
                <a:off x="502920" y="1348391"/>
                <a:ext cx="11183112" cy="130086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（人教A版选修①P121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练习T1改编）已知双曲线的焦点分别为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0,−6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0,6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且经过点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2,−5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则该双曲线的标准方程是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</a:t>
                </a:r>
                <a:r>
                  <a:rPr lang="en-US" altLang="zh-CN" sz="3900" b="0" i="0" u="sng" kern="0" spc="-99900" dirty="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B_6_BD.28_1#c5d62e6c8?vbadefaultcenterpage=1&amp;parentnodeid=7926db98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8391"/>
                <a:ext cx="11183112" cy="1300861"/>
              </a:xfrm>
              <a:prstGeom prst="rect">
                <a:avLst/>
              </a:prstGeom>
              <a:blipFill rotWithShape="1">
                <a:blip r:embed="rId3"/>
                <a:stretch>
                  <a:fillRect t="-22" r="-2554" b="-106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N.29_1#c5d62e6c8.blank?vbadefaultcenterpage=1&amp;parentnodeid=7926db989&amp;vbapositionanswer=20&amp;vbahtmlprocessed=1&amp;rh=48.6"/>
              <p:cNvSpPr/>
              <p:nvPr/>
            </p:nvSpPr>
            <p:spPr>
              <a:xfrm>
                <a:off x="6543739" y="2000028"/>
                <a:ext cx="1612138" cy="56178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4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20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4" name="QB_6_AN.29_1#c5d62e6c8.blank?vbadefaultcenterpage=1&amp;parentnodeid=7926db989&amp;vbapositionanswer=20&amp;vbahtmlprocessed=1&amp;rh=48.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739" y="2000028"/>
                <a:ext cx="1612138" cy="561785"/>
              </a:xfrm>
              <a:prstGeom prst="rect">
                <a:avLst/>
              </a:prstGeom>
              <a:blipFill rotWithShape="1">
                <a:blip r:embed="rId4"/>
                <a:stretch>
                  <a:fillRect l="-4" t="-74" r="35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AS.30_1#c5d62e6c8?vbadefaultcenterpage=1&amp;parentnodeid=7926db989&amp;vbahtmlprocessed=1&amp;bbb=1&amp;hasbroken=1"/>
              <p:cNvSpPr/>
              <p:nvPr/>
            </p:nvSpPr>
            <p:spPr>
              <a:xfrm>
                <a:off x="502920" y="2651348"/>
                <a:ext cx="11183112" cy="210343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设双曲线的方程为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=6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25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=20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=16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该双曲线的标准方程是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20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6_AS.30_1#c5d62e6c8?vbadefaultcenterpage=1&amp;parentnodeid=7926db98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51348"/>
                <a:ext cx="11183112" cy="2103438"/>
              </a:xfrm>
              <a:prstGeom prst="rect">
                <a:avLst/>
              </a:prstGeom>
              <a:blipFill rotWithShape="1">
                <a:blip r:embed="rId5"/>
                <a:stretch>
                  <a:fillRect t="-11" r="1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31_1#70b5678e0?vbadefaultcenterpage=1&amp;parentnodeid=7926db989&amp;vbahtmlprocessed=1&amp;bbb=1&amp;hasbroken=1"/>
              <p:cNvSpPr/>
              <p:nvPr/>
            </p:nvSpPr>
            <p:spPr>
              <a:xfrm>
                <a:off x="502920" y="2142790"/>
                <a:ext cx="11183112" cy="134175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（苏教版选修①P99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T8改编）若双曲线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的一条渐近线经过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3,−4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则该双曲线的离心率为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31_1#70b5678e0?vbadefaultcenterpage=1&amp;parentnodeid=7926db98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142790"/>
                <a:ext cx="11183112" cy="1341755"/>
              </a:xfrm>
              <a:prstGeom prst="rect">
                <a:avLst/>
              </a:prstGeom>
              <a:blipFill rotWithShape="1">
                <a:blip r:embed="rId3"/>
                <a:stretch>
                  <a:fillRect t="-22" r="-1555" b="-3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AN.32_1#70b5678e0.blank?vbadefaultcenterpage=1&amp;parentnodeid=7926db989&amp;vbapositionanswer=21&amp;vbahtmlprocessed=1&amp;rh=43.2"/>
              <p:cNvSpPr/>
              <p:nvPr/>
            </p:nvSpPr>
            <p:spPr>
              <a:xfrm>
                <a:off x="5102479" y="2891517"/>
                <a:ext cx="284163" cy="52158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1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QB_6_AN.32_1#70b5678e0.blank?vbadefaultcenterpage=1&amp;parentnodeid=7926db989&amp;vbapositionanswer=21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2479" y="2891517"/>
                <a:ext cx="284163" cy="521589"/>
              </a:xfrm>
              <a:prstGeom prst="rect">
                <a:avLst/>
              </a:prstGeom>
              <a:blipFill rotWithShape="1">
                <a:blip r:embed="rId4"/>
                <a:stretch>
                  <a:fillRect l="-89" t="-69" r="201" b="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S.33_1#70b5678e0?vbadefaultcenterpage=1&amp;parentnodeid=7926db989&amp;vbahtmlprocessed=1&amp;bbb=1&amp;hasbroken=1"/>
              <p:cNvSpPr/>
              <p:nvPr/>
            </p:nvSpPr>
            <p:spPr>
              <a:xfrm>
                <a:off x="502920" y="3492037"/>
                <a:ext cx="11183112" cy="151117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由已知可得双曲线的渐近线方程为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3,−4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在渐近线上，故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6_AS.33_1#70b5678e0?vbadefaultcenterpage=1&amp;parentnodeid=7926db98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492037"/>
                <a:ext cx="11183112" cy="1511173"/>
              </a:xfrm>
              <a:prstGeom prst="rect">
                <a:avLst/>
              </a:prstGeom>
              <a:blipFill rotWithShape="1">
                <a:blip r:embed="rId5"/>
                <a:stretch>
                  <a:fillRect t="-11" r="-567" b="-4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1a5609cd3?vbadefaultcenterpage=1&amp;parentnodeid=53ec9d997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题组3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走向高考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BD.34_1#01e21e656?vbadefaultcenterpage=1&amp;parentnodeid=1a5609cd3&amp;vbahtmlprocessed=1&amp;bbb=1&amp;hasbroken=1"/>
              <p:cNvSpPr/>
              <p:nvPr/>
            </p:nvSpPr>
            <p:spPr>
              <a:xfrm>
                <a:off x="502920" y="1348391"/>
                <a:ext cx="11183112" cy="135432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5.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（2023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北京卷）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的焦点为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，离心率为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的标准方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程为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</a:t>
                </a:r>
                <a:r>
                  <a:rPr lang="en-US" altLang="zh-CN" sz="3900" b="0" i="0" u="sng" kern="0" spc="-99900" dirty="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B_6_BD.34_1#01e21e656?vbadefaultcenterpage=1&amp;parentnodeid=1a5609cd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8391"/>
                <a:ext cx="11183112" cy="1354328"/>
              </a:xfrm>
              <a:prstGeom prst="rect">
                <a:avLst/>
              </a:prstGeom>
              <a:blipFill rotWithShape="1">
                <a:blip r:embed="rId3"/>
                <a:stretch>
                  <a:fillRect t="-21" r="-1646" b="-7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N.35_1#01e21e656.blank?vbadefaultcenterpage=1&amp;parentnodeid=1a5609cd3&amp;vbapositionanswer=22&amp;vbahtmlprocessed=1&amp;rh=48.6"/>
              <p:cNvSpPr/>
              <p:nvPr/>
            </p:nvSpPr>
            <p:spPr>
              <a:xfrm>
                <a:off x="1150620" y="2050320"/>
                <a:ext cx="1612138" cy="56121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4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4" name="QB_6_AN.35_1#01e21e656.blank?vbadefaultcenterpage=1&amp;parentnodeid=1a5609cd3&amp;vbapositionanswer=22&amp;vbahtmlprocessed=1&amp;rh=48.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0620" y="2050320"/>
                <a:ext cx="1612138" cy="561213"/>
              </a:xfrm>
              <a:prstGeom prst="rect">
                <a:avLst/>
              </a:prstGeom>
              <a:blipFill rotWithShape="1">
                <a:blip r:embed="rId4"/>
                <a:stretch>
                  <a:fillRect t="-96" r="32" b="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AS.36_1#01e21e656?vbadefaultcenterpage=1&amp;parentnodeid=1a5609cd3&amp;vbahtmlprocessed=1&amp;bbb=1&amp;hasbroken=1"/>
              <p:cNvSpPr/>
              <p:nvPr/>
            </p:nvSpPr>
            <p:spPr>
              <a:xfrm>
                <a:off x="502920" y="2714848"/>
                <a:ext cx="11183112" cy="206457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令双曲线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的实半轴长、虚半轴长分别为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，显然双曲线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的中心为原点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，焦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轴上，其半焦距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的离心率为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6_AS.36_1#01e21e656?vbadefaultcenterpage=1&amp;parentnodeid=1a5609cd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14848"/>
                <a:ext cx="11183112" cy="2064576"/>
              </a:xfrm>
              <a:prstGeom prst="rect">
                <a:avLst/>
              </a:prstGeom>
              <a:blipFill rotWithShape="1">
                <a:blip r:embed="rId5"/>
                <a:stretch>
                  <a:fillRect t="-11" r="1" b="-61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539043fa1.fixed?vbadefaultcenterpage=1&amp;parentnodeid=7c94fe1a9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4400" dirty="0"/>
          </a:p>
        </p:txBody>
      </p:sp>
      <p:pic>
        <p:nvPicPr>
          <p:cNvPr id="3" name="C_3#539043fa1.fixed?vbadefaultcenterpage=1&amp;parentnodeid=7c94fe1a9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715440b3e?vbadefaultcenterpage=1&amp;parentnodeid=539043fa1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考点一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双曲线的定义及应用［自主练透］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5_BD.37_1#b1926cb13?vbadefaultcenterpage=1&amp;parentnodeid=715440b3e&amp;vbahtmlprocessed=1&amp;bbb=1&amp;hasbroken=1"/>
              <p:cNvSpPr/>
              <p:nvPr/>
            </p:nvSpPr>
            <p:spPr>
              <a:xfrm>
                <a:off x="502920" y="1388362"/>
                <a:ext cx="11183112" cy="130086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+3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−3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=9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,动圆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同时与圆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及圆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相外切,则动圆圆心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的轨迹方程为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</a:t>
                </a:r>
                <a:r>
                  <a:rPr lang="en-US" altLang="zh-CN" sz="3900" b="0" i="0" u="sng" kern="0" spc="-99900" dirty="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B_5_BD.37_1#b1926cb13?vbadefaultcenterpage=1&amp;parentnodeid=715440b3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88362"/>
                <a:ext cx="11183112" cy="1300861"/>
              </a:xfrm>
              <a:prstGeom prst="rect">
                <a:avLst/>
              </a:prstGeom>
              <a:blipFill rotWithShape="1">
                <a:blip r:embed="rId3"/>
                <a:stretch>
                  <a:fillRect t="-19" r="1" b="-122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5_AN.38_1#b1926cb13.blank?vbadefaultcenterpage=1&amp;parentnodeid=715440b3e&amp;vbapositionanswer=23&amp;vbahtmlprocessed=1&amp;rh=48.6"/>
              <p:cNvSpPr/>
              <p:nvPr/>
            </p:nvSpPr>
            <p:spPr>
              <a:xfrm>
                <a:off x="5125212" y="2040986"/>
                <a:ext cx="2888425" cy="5618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4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≤−1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4" name="QB_5_AN.38_1#b1926cb13.blank?vbadefaultcenterpage=1&amp;parentnodeid=715440b3e&amp;vbapositionanswer=23&amp;vbahtmlprocessed=1&amp;rh=48.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212" y="2040986"/>
                <a:ext cx="2888425" cy="561848"/>
              </a:xfrm>
              <a:prstGeom prst="rect">
                <a:avLst/>
              </a:prstGeom>
              <a:blipFill rotWithShape="1">
                <a:blip r:embed="rId4"/>
                <a:stretch>
                  <a:fillRect l="-4" t="-17" r="20" b="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5_AS.39_1#b1926cb13?vbadefaultcenterpage=1&amp;parentnodeid=715440b3e&amp;vbahtmlprocessed=1"/>
              <p:cNvSpPr/>
              <p:nvPr/>
            </p:nvSpPr>
            <p:spPr>
              <a:xfrm>
                <a:off x="502920" y="959086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如图所示,设动圆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及圆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分别外切于点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5_AS.39_1#b1926cb13?vbadefaultcenterpage=1&amp;parentnodeid=715440b3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59086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49" r="1" b="-128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B_5_AS.39_2#b1926cb13?vbadefaultcenterpage=1&amp;parentnodeid=715440b3e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1456" y="1581894"/>
            <a:ext cx="2606040" cy="278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5_AS.39_3#b1926cb13?vbadefaultcenterpage=1&amp;parentnodeid=715440b3e&amp;vbahtmlprocessed=1&amp;bbb=1&amp;hasbroken=1"/>
              <p:cNvSpPr/>
              <p:nvPr/>
            </p:nvSpPr>
            <p:spPr>
              <a:xfrm>
                <a:off x="502920" y="4502894"/>
                <a:ext cx="11183112" cy="16459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根据两圆外切的条件,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𝑀𝐴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𝑀𝐵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𝑀𝐴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𝑀𝐵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4" name="QB_5_AS.39_3#b1926cb13?vbadefaultcenterpage=1&amp;parentnodeid=715440b3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502894"/>
                <a:ext cx="11183112" cy="1645920"/>
              </a:xfrm>
              <a:prstGeom prst="rect">
                <a:avLst/>
              </a:prstGeom>
              <a:blipFill rotWithShape="1">
                <a:blip r:embed="rId5"/>
                <a:stretch>
                  <a:fillRect t="-7" r="1" b="-33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5_AS.39_3#b1926cb13?vbadefaultcenterpage=1&amp;parentnodeid=715440b3e&amp;vbahtmlprocessed=1&amp;bbb=1&amp;hasbroken=1"/>
              <p:cNvSpPr/>
              <p:nvPr/>
            </p:nvSpPr>
            <p:spPr>
              <a:xfrm>
                <a:off x="502920" y="1778363"/>
                <a:ext cx="11183112" cy="352831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到两定点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的距离的差是常数且小于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又根据双曲线的定义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,得动点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的轨迹为双曲线的左支（点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的距离大,与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距离小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）,其中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故圆心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的轨迹方程为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≤−1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5_AS.39_3#b1926cb13?vbadefaultcenterpage=1&amp;parentnodeid=715440b3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778363"/>
                <a:ext cx="11183112" cy="3528314"/>
              </a:xfrm>
              <a:prstGeom prst="rect">
                <a:avLst/>
              </a:prstGeom>
              <a:blipFill rotWithShape="1">
                <a:blip r:embed="rId2"/>
                <a:stretch>
                  <a:fillRect t="-10" r="1" b="-2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5_BD.40_1#7240db663?vbadefaultcenterpage=1&amp;parentnodeid=715440b3e&amp;vbahtmlprocessed=1&amp;bbb=1&amp;hasbroken=1"/>
              <p:cNvSpPr/>
              <p:nvPr/>
            </p:nvSpPr>
            <p:spPr>
              <a:xfrm>
                <a:off x="502920" y="1648443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分别为双曲线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的左、右焦点,点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的面积为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5_BD.40_1#7240db663?vbadefaultcenterpage=1&amp;parentnodeid=715440b3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648443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60" r="-879" b="-27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5_AN.41_1#7240db663.blank?vbadefaultcenterpage=1&amp;parentnodeid=715440b3e&amp;vbapositionanswer=24&amp;vbahtmlprocessed=1"/>
              <p:cNvSpPr/>
              <p:nvPr/>
            </p:nvSpPr>
            <p:spPr>
              <a:xfrm>
                <a:off x="2825179" y="2217211"/>
                <a:ext cx="692277" cy="3915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4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QB_5_AN.41_1#7240db663.blank?vbadefaultcenterpage=1&amp;parentnodeid=715440b3e&amp;vbapositionanswer=2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179" y="2217211"/>
                <a:ext cx="692277" cy="391541"/>
              </a:xfrm>
              <a:prstGeom prst="rect">
                <a:avLst/>
              </a:prstGeom>
              <a:blipFill rotWithShape="1">
                <a:blip r:embed="rId4"/>
                <a:stretch>
                  <a:fillRect l="-9" t="-109" r="28" b="-10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5_AS.42_1#7240db663?vbadefaultcenterpage=1&amp;parentnodeid=715440b3e&amp;vbahtmlprocessed=1&amp;bbb=1&amp;hasbroken=1"/>
              <p:cNvSpPr/>
              <p:nvPr/>
            </p:nvSpPr>
            <p:spPr>
              <a:xfrm>
                <a:off x="502920" y="2690350"/>
                <a:ext cx="11183112" cy="278180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不妨设点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在双曲线的右支上,则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,由余弦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定理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𝑃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𝑃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5_AS.42_1#7240db663?vbadefaultcenterpage=1&amp;parentnodeid=715440b3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90350"/>
                <a:ext cx="11183112" cy="2781808"/>
              </a:xfrm>
              <a:prstGeom prst="rect">
                <a:avLst/>
              </a:prstGeom>
              <a:blipFill rotWithShape="1">
                <a:blip r:embed="rId5"/>
                <a:stretch>
                  <a:fillRect t="-18" r="-1061" b="-74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BD.43_1#a15b8c0e1?vbadefaultcenterpage=1&amp;parentnodeid=715440b3e&amp;vbahtmlprocessed=1&amp;bbb=1&amp;hasbroken=1"/>
              <p:cNvSpPr/>
              <p:nvPr/>
            </p:nvSpPr>
            <p:spPr>
              <a:xfrm>
                <a:off x="502920" y="2313954"/>
                <a:ext cx="11183112" cy="198691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北京校考）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的右焦点,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左支上一点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0,6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𝐴𝑃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𝑃𝐹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的值最小时,在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轴上找一点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,使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𝑃𝑄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𝐴𝑄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的值最小,最小值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BD.43_1#a15b8c0e1?vbadefaultcenterpage=1&amp;parentnodeid=715440b3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13954"/>
                <a:ext cx="11183112" cy="1986915"/>
              </a:xfrm>
              <a:prstGeom prst="rect">
                <a:avLst/>
              </a:prstGeom>
              <a:blipFill rotWithShape="1">
                <a:blip r:embed="rId3"/>
                <a:stretch>
                  <a:fillRect t="-1" r="1" b="-50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5_AN.44_1#a15b8c0e1.bracket?vbadefaultcenterpage=1&amp;parentnodeid=715440b3e&amp;vbapositionanswer=25&amp;vbahtmlprocessed=1"/>
          <p:cNvSpPr/>
          <p:nvPr/>
        </p:nvSpPr>
        <p:spPr>
          <a:xfrm>
            <a:off x="1074420" y="3814840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5_BD.45_1#a15b8c0e1.choices?vbadefaultcenterpage=1&amp;parentnodeid=715440b3e&amp;vbahtmlprocessed=1"/>
              <p:cNvSpPr/>
              <p:nvPr/>
            </p:nvSpPr>
            <p:spPr>
              <a:xfrm>
                <a:off x="502920" y="4310901"/>
                <a:ext cx="11183112" cy="52114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3001645" algn="l"/>
                    <a:tab pos="5584825" algn="l"/>
                    <a:tab pos="839660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97</m:t>
                        </m:r>
                      </m:e>
                    </m:ra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B.10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8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e>
                    </m:ra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7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5_BD.45_1#a15b8c0e1.choices?vbadefaultcenterpage=1&amp;parentnodeid=715440b3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310901"/>
                <a:ext cx="11183112" cy="521145"/>
              </a:xfrm>
              <a:prstGeom prst="rect">
                <a:avLst/>
              </a:prstGeom>
              <a:blipFill rotWithShape="1">
                <a:blip r:embed="rId4"/>
                <a:stretch>
                  <a:fillRect t="-100" r="1" b="-77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46_1#a15b8c0e1?vbadefaultcenterpage=1&amp;parentnodeid=715440b3e&amp;vbahtmlprocessed=1&amp;bbb=1&amp;hasbroken=1"/>
              <p:cNvSpPr/>
              <p:nvPr/>
            </p:nvSpPr>
            <p:spPr>
              <a:xfrm>
                <a:off x="502920" y="1180796"/>
                <a:ext cx="11183112" cy="476916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设双曲线左焦点的坐标为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−3,0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，根据双曲线的定义可知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𝐴𝑃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𝐴𝑃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𝐴𝑃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的值最小时，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𝐴𝑃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𝑃𝐹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的值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最小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，此时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三点共线.直线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e>
                    </m:rad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+3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，与双曲线方程联立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8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 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=2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6</m:t>
                                </m:r>
                              </m:e>
                            </m:rad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+3</m:t>
                                </m:r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消去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并化简得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+9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+14=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+7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=−7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（舍去），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−2+3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−2,2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−2,2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轴对称的点为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−2,−2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（图略），此时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𝑃𝑄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𝐴𝑄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取得最小值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，且最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小值为</a:t>
                </a:r>
                <a:r>
                  <a:rPr lang="en-US" altLang="zh-CN" sz="100" b="0" i="0" kern="0" spc="-9990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&lt;</a:t>
                </a:r>
              </a:p>
              <a:p>
                <a:pPr algn="l"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46_1#a15b8c0e1?vbadefaultcenterpage=1&amp;parentnodeid=715440b3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80796"/>
                <a:ext cx="11183112" cy="4769168"/>
              </a:xfrm>
              <a:prstGeom prst="rect">
                <a:avLst/>
              </a:prstGeom>
              <a:blipFill rotWithShape="1">
                <a:blip r:embed="rId3"/>
                <a:stretch>
                  <a:fillRect t="-7" r="1" b="-106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46_1#a15b8c0e1?vbadefaultcenterpage=1&amp;parentnodeid=715440b3e&amp;vbahtmlprocessed=1&amp;bbb=1&amp;hasbroken=1"/>
              <p:cNvSpPr/>
              <p:nvPr/>
            </p:nvSpPr>
            <p:spPr>
              <a:xfrm>
                <a:off x="502920" y="2503454"/>
                <a:ext cx="11183112" cy="160248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100" b="0" i="0" kern="0" spc="-9990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m</a:t>
                </a:r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&gt;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𝐴𝑃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′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8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6</m:t>
                                    </m:r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97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故选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46_1#a15b8c0e1?vbadefaultcenterpage=1&amp;parentnodeid=715440b3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03454"/>
                <a:ext cx="11183112" cy="1602486"/>
              </a:xfrm>
              <a:prstGeom prst="rect">
                <a:avLst/>
              </a:prstGeom>
              <a:blipFill rotWithShape="1">
                <a:blip r:embed="rId2"/>
                <a:stretch>
                  <a:fillRect t="-18" r="1" b="-3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_5_BD#10f65fa8c?vbadefaultcenterpage=1&amp;parentnodeid=715440b3e&amp;vbahtmlprocessed=1"/>
          <p:cNvSpPr/>
          <p:nvPr/>
        </p:nvSpPr>
        <p:spPr>
          <a:xfrm>
            <a:off x="502920" y="2008220"/>
            <a:ext cx="11183112" cy="4353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3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双曲线定义应用的三种类型及解题策略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2" name="P_5_BD#10f65fa8c?colgroup=3,31&amp;vbadefaultcenterpage=1&amp;parentnodeid=715440b3e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552923"/>
              <a:ext cx="11155680" cy="3328416"/>
            </p:xfrm>
            <a:graphic>
              <a:graphicData uri="http://schemas.openxmlformats.org/drawingml/2006/table">
                <a:tbl>
                  <a:tblPr/>
                  <a:tblGrid>
                    <a:gridCol w="13258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829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910844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求方程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通过对题设条件分析、转化，明确动点满足双曲线的定义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，便可直接求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解其轨迹方程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38633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焦点三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角形问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题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利用定义求焦点三角形的周长和面积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.解决焦点三角形问题常利用双曲线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的定义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、正弦定理或余弦定理，结合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𝑃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−</m:t>
                                  </m:r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𝑃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=2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，运用平方建立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与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𝑃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⋅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𝑃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的关系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10654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求最值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利用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𝑃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−</m:t>
                                  </m:r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𝑃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=2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转化或变形，借助三角形的性质或构造出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“两点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之间线段最短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”求最值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2" name="P_5_BD#10f65fa8c?colgroup=3,31&amp;vbadefaultcenterpage=1&amp;parentnodeid=715440b3e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552923"/>
              <a:ext cx="11155680" cy="3207830"/>
            </p:xfrm>
            <a:graphic>
              <a:graphicData uri="http://schemas.openxmlformats.org/drawingml/2006/table">
                <a:tbl>
                  <a:tblPr/>
                  <a:tblGrid>
                    <a:gridCol w="1325880"/>
                    <a:gridCol w="9829800"/>
                  </a:tblGrid>
                  <a:tr h="910844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求方程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通过对题设条件分析、转化，明确动点满足双曲线的定义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，便可直接求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解其轨迹方程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89992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焦点三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角形问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题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  <a:tr h="94996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求最值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QC_5_AS.46_2#a15b8c0e1?vbadefaultcenterpage=1&amp;parentnodeid=715440b3e&amp;vbahtmlprocessed=1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1208" y="1149919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P_5_BD#10f65fa8c?vbadefaultcenterpage=1&amp;parentnodeid=715440b3e&amp;vbahtmlprocessed=1"/>
              <p:cNvSpPr/>
              <p:nvPr/>
            </p:nvSpPr>
            <p:spPr>
              <a:xfrm>
                <a:off x="502920" y="1896333"/>
                <a:ext cx="11183112" cy="18616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3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【注意】</a:t>
                </a:r>
                <a:endParaRPr lang="en-US" altLang="zh-CN" sz="2400" dirty="0"/>
              </a:p>
              <a:p>
                <a:pPr algn="l" latinLnBrk="1">
                  <a:lnSpc>
                    <a:spcPct val="13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不能漏掉“绝对值”，否则轨迹是双曲线的一支；</a:t>
                </a:r>
                <a:endParaRPr lang="en-US" altLang="zh-CN" sz="2400" dirty="0"/>
              </a:p>
              <a:p>
                <a:pPr algn="l" latinLnBrk="1">
                  <a:lnSpc>
                    <a:spcPct val="13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“常数”小于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,否则轨迹是两条射线或不存在.</a:t>
                </a:r>
                <a:endParaRPr lang="en-US" altLang="zh-CN" sz="2400" dirty="0"/>
              </a:p>
              <a:p>
                <a:pPr algn="l" latinLnBrk="1">
                  <a:lnSpc>
                    <a:spcPct val="13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确定焦点所在的坐标轴位置，否则容易漏解或错解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P_5_BD#10f65fa8c?vbadefaultcenterpage=1&amp;parentnodeid=715440b3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96333"/>
                <a:ext cx="11183112" cy="1861630"/>
              </a:xfrm>
              <a:prstGeom prst="rect">
                <a:avLst/>
              </a:prstGeom>
              <a:blipFill rotWithShape="1">
                <a:blip r:embed="rId3"/>
                <a:stretch>
                  <a:fillRect t="-12" r="1" b="-20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958f97257?vbadefaultcenterpage=1&amp;parentnodeid=539043fa1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考点二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双曲线的标准方程［师生共研］</a:t>
            </a:r>
            <a:endParaRPr lang="en-US" altLang="zh-CN" sz="2800" dirty="0"/>
          </a:p>
        </p:txBody>
      </p:sp>
      <p:sp>
        <p:nvSpPr>
          <p:cNvPr id="3" name="QO_5_BD.47_1#842e35587?vbadefaultcenterpage=1&amp;parentnodeid=958f97257&amp;vbahtmlprocessed=1"/>
          <p:cNvSpPr/>
          <p:nvPr/>
        </p:nvSpPr>
        <p:spPr>
          <a:xfrm>
            <a:off x="502920" y="1395810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典例1</a:t>
            </a:r>
            <a:r>
              <a:rPr lang="en-US" altLang="zh-CN" sz="24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求分别满足下列条件的双曲线的标准方程：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5_BD.47_2#842e35587?segpoint=1&amp;vbadefaultcenterpage=1&amp;parentnodeid=958f97257&amp;vbahtmlprocessed=1&amp;bbb=1&amp;hasbroken=1"/>
              <p:cNvSpPr/>
              <p:nvPr/>
            </p:nvSpPr>
            <p:spPr>
              <a:xfrm>
                <a:off x="502920" y="1889348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（1）两个焦点的坐标分别是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−5,0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，双曲线上一点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到两焦点距离之差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的绝对值为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6;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5_BD.47_2#842e35587?segpoint=1&amp;vbadefaultcenterpage=1&amp;parentnodeid=958f9725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89348"/>
                <a:ext cx="11183112" cy="1038670"/>
              </a:xfrm>
              <a:prstGeom prst="rect">
                <a:avLst/>
              </a:prstGeom>
              <a:blipFill rotWithShape="1">
                <a:blip r:embed="rId3"/>
                <a:stretch>
                  <a:fillRect t="-21" r="1" b="-5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O_5_BD.47_3#842e35587?segpoint=1&amp;vbadefaultcenterpage=1&amp;parentnodeid=958f97257&amp;vbahtmlprocessed=1"/>
              <p:cNvSpPr/>
              <p:nvPr/>
            </p:nvSpPr>
            <p:spPr>
              <a:xfrm>
                <a:off x="502920" y="2930748"/>
                <a:ext cx="11183112" cy="718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（2）虚轴长为12，离心率为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O_5_BD.47_3#842e35587?segpoint=1&amp;vbadefaultcenterpage=1&amp;parentnodeid=958f9725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30748"/>
                <a:ext cx="11183112" cy="718439"/>
              </a:xfrm>
              <a:prstGeom prst="rect">
                <a:avLst/>
              </a:prstGeom>
              <a:blipFill rotWithShape="1">
                <a:blip r:embed="rId4"/>
                <a:stretch>
                  <a:fillRect t="-31" r="1" b="-10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O_5_BD.47_4#842e35587?segpoint=1&amp;vbadefaultcenterpage=1&amp;parentnodeid=958f97257&amp;vbahtmlprocessed=1"/>
              <p:cNvSpPr/>
              <p:nvPr/>
            </p:nvSpPr>
            <p:spPr>
              <a:xfrm>
                <a:off x="502920" y="3654648"/>
                <a:ext cx="11183112" cy="78511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（3）以椭圆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长轴的端点为焦点，且经过点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3,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O_5_BD.47_4#842e35587?segpoint=1&amp;vbadefaultcenterpage=1&amp;parentnodeid=958f9725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654648"/>
                <a:ext cx="11183112" cy="785114"/>
              </a:xfrm>
              <a:prstGeom prst="rect">
                <a:avLst/>
              </a:prstGeom>
              <a:blipFill rotWithShape="1">
                <a:blip r:embed="rId5"/>
                <a:stretch>
                  <a:fillRect t="-28" r="1" b="-72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QO_5_BD.47_5#842e35587?segpoint=1&amp;vbadefaultcenterpage=1&amp;parentnodeid=958f97257&amp;vbahtmlprocessed=1"/>
              <p:cNvSpPr/>
              <p:nvPr/>
            </p:nvSpPr>
            <p:spPr>
              <a:xfrm>
                <a:off x="502920" y="4442048"/>
                <a:ext cx="11183112" cy="489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（4）与双曲线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有公共渐近线，且过点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2,−2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O_5_BD.47_5#842e35587?segpoint=1&amp;vbadefaultcenterpage=1&amp;parentnodeid=958f9725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442048"/>
                <a:ext cx="11183112" cy="489458"/>
              </a:xfrm>
              <a:prstGeom prst="rect">
                <a:avLst/>
              </a:prstGeom>
              <a:blipFill rotWithShape="1">
                <a:blip r:embed="rId6"/>
                <a:stretch>
                  <a:fillRect t="-46" r="1" b="-16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48_1#842e35587?vbadefaultcenterpage=1&amp;parentnodeid=958f97257&amp;vbahtmlprocessed=1&amp;bbb=1&amp;hasbroken=1"/>
              <p:cNvSpPr/>
              <p:nvPr/>
            </p:nvSpPr>
            <p:spPr>
              <a:xfrm>
                <a:off x="502920" y="756000"/>
                <a:ext cx="11183112" cy="586143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（1）由题意得，双曲线的焦点在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轴上，根据双曲线的定义得，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，所以双曲线的标准方程为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2）设双曲线的标准方程为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所以双曲线的标准方程为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3）由题意得，双曲线的焦点在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轴上，且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设双曲线的标准方程为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，把点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3,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代入双曲线的标准方程得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，所以双曲线的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标准方程为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48_1#842e35587?vbadefaultcenterpage=1&amp;parentnodeid=958f9725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5861431"/>
              </a:xfrm>
              <a:prstGeom prst="rect">
                <a:avLst/>
              </a:prstGeom>
              <a:blipFill rotWithShape="1">
                <a:blip r:embed="rId3"/>
                <a:stretch>
                  <a:fillRect t="-6" r="1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48_2#842e35587?vbadefaultcenterpage=1&amp;parentnodeid=958f97257&amp;vbahtmlprocessed=1&amp;bbb=1&amp;hasbroken=1"/>
              <p:cNvSpPr/>
              <p:nvPr/>
            </p:nvSpPr>
            <p:spPr>
              <a:xfrm>
                <a:off x="502920" y="2642058"/>
                <a:ext cx="11183112" cy="186188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（4）设与双曲线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有公共渐近线的双曲线的方程为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，将点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2,−2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代入,得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，所以双曲线的方程为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,即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48_2#842e35587?vbadefaultcenterpage=1&amp;parentnodeid=958f9725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42058"/>
                <a:ext cx="11183112" cy="1861884"/>
              </a:xfrm>
              <a:prstGeom prst="rect">
                <a:avLst/>
              </a:prstGeom>
              <a:blipFill rotWithShape="1">
                <a:blip r:embed="rId3"/>
                <a:stretch>
                  <a:fillRect t="-25" r="1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5_BD#fbf59f80c?vbadefaultcenterpage=1&amp;parentnodeid=958f97257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831165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5_BD#fbf59f80c?vbadefaultcenterpage=1&amp;parentnodeid=958f97257&amp;vbahtmlprocessed=1&amp;bbb=1&amp;hasbroken=1"/>
              <p:cNvSpPr/>
              <p:nvPr/>
            </p:nvSpPr>
            <p:spPr>
              <a:xfrm>
                <a:off x="502920" y="1357453"/>
                <a:ext cx="11183112" cy="493198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求双曲线的标准方程的方法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定义法：由题目条件判断出动点轨迹是双曲线,由双曲线的定义确定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,从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而求出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,再写出双曲线的方程.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待定系数法：先确定焦点在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轴上还是在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轴上,设出标准方程,再由条件确定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的值,即“先定型,再定量”,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如果焦点位置不好确定,那么可将双曲线方程设为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  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，根据条件确定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即可.特别地，①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共渐近线的双曲线方程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可设为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≠0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；②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共焦点的双曲线方程可设为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dirty="0">
                    <a:solidFill>
                      <a:srgbClr val="000000"/>
                    </a:solidFill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5_BD#fbf59f80c?vbadefaultcenterpage=1&amp;parentnodeid=958f9725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57453"/>
                <a:ext cx="11183112" cy="4931982"/>
              </a:xfrm>
              <a:prstGeom prst="rect">
                <a:avLst/>
              </a:prstGeom>
              <a:blipFill rotWithShape="1">
                <a:blip r:embed="rId4"/>
                <a:stretch>
                  <a:fillRect t="-9" r="-2253" b="-2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bfff8c863?vbadefaultcenterpage=1&amp;parentnodeid=958f97257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BD.49_1#87732d5b4?vbadefaultcenterpage=1&amp;parentnodeid=bfff8c863&amp;vbahtmlprocessed=1&amp;bbb=1&amp;hasbroken=1"/>
              <p:cNvSpPr/>
              <p:nvPr/>
            </p:nvSpPr>
            <p:spPr>
              <a:xfrm>
                <a:off x="502920" y="1419448"/>
                <a:ext cx="11183112" cy="117100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34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0,7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0,−7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12,2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为焦点的椭圆过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两点，则椭圆的另一个焦点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</a:p>
              <a:p>
                <a:pPr latinLnBrk="1">
                  <a:lnSpc>
                    <a:spcPct val="134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的轨迹方程为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</a:t>
                </a:r>
                <a:r>
                  <a:rPr lang="en-US" altLang="zh-CN" sz="3900" b="0" i="0" u="sng" kern="0" spc="-99900" dirty="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B_6_BD.49_1#87732d5b4?vbadefaultcenterpage=1&amp;parentnodeid=bfff8c86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19448"/>
                <a:ext cx="11183112" cy="1171004"/>
              </a:xfrm>
              <a:prstGeom prst="rect">
                <a:avLst/>
              </a:prstGeom>
              <a:blipFill rotWithShape="1">
                <a:blip r:embed="rId4"/>
                <a:stretch>
                  <a:fillRect t="-19" r="1" b="-97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N.50_1#87732d5b4.blank?vbadefaultcenterpage=1&amp;parentnodeid=bfff8c863&amp;vbapositionanswer=26&amp;vbahtmlprocessed=1&amp;rh=48.6"/>
              <p:cNvSpPr/>
              <p:nvPr/>
            </p:nvSpPr>
            <p:spPr>
              <a:xfrm>
                <a:off x="2344420" y="1944974"/>
                <a:ext cx="2890647" cy="5618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4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48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≤−1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4" name="QB_6_AN.50_1#87732d5b4.blank?vbadefaultcenterpage=1&amp;parentnodeid=bfff8c863&amp;vbapositionanswer=26&amp;vbahtmlprocessed=1&amp;rh=48.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420" y="1944974"/>
                <a:ext cx="2890647" cy="561848"/>
              </a:xfrm>
              <a:prstGeom prst="rect">
                <a:avLst/>
              </a:prstGeom>
              <a:blipFill rotWithShape="1">
                <a:blip r:embed="rId5"/>
                <a:stretch>
                  <a:fillRect t="-108" r="4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AS.51_1#87732d5b4?vbadefaultcenterpage=1&amp;parentnodeid=bfff8c863&amp;vbahtmlprocessed=1&amp;bbb=1&amp;hasbroken=1"/>
              <p:cNvSpPr/>
              <p:nvPr/>
            </p:nvSpPr>
            <p:spPr>
              <a:xfrm>
                <a:off x="502920" y="2600548"/>
                <a:ext cx="11183112" cy="376059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34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0,7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0,−7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12,2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34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12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7−2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𝐵𝐶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12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−7−2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=15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34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都在椭圆上，所以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𝐵𝐶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</a:p>
              <a:p>
                <a:pPr latinLnBrk="1">
                  <a:lnSpc>
                    <a:spcPct val="134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𝐵𝐶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=2&lt;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34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的轨迹是以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为焦点的双曲线的下支，又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</a:p>
              <a:p>
                <a:pPr latinLnBrk="1">
                  <a:lnSpc>
                    <a:spcPct val="134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𝐵𝐹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=7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=48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的轨迹方程为</a:t>
                </a:r>
              </a:p>
              <a:p>
                <a:pPr latinLnBrk="1">
                  <a:lnSpc>
                    <a:spcPct val="134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48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≤−1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6_AS.51_1#87732d5b4?vbadefaultcenterpage=1&amp;parentnodeid=bfff8c86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00548"/>
                <a:ext cx="11183112" cy="3760597"/>
              </a:xfrm>
              <a:prstGeom prst="rect">
                <a:avLst/>
              </a:prstGeom>
              <a:blipFill rotWithShape="1">
                <a:blip r:embed="rId6"/>
                <a:stretch>
                  <a:fillRect t="-6" r="1" b="-2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2_BD#7c94fe1a9.fixed?vbadefaultcenterpage=1&amp;parentnodeid=3474d8d56&amp;vbahtmlprocessed=1"/>
          <p:cNvSpPr/>
          <p:nvPr/>
        </p:nvSpPr>
        <p:spPr>
          <a:xfrm>
            <a:off x="621792" y="932688"/>
            <a:ext cx="10981944" cy="11521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基础课47</a:t>
            </a:r>
            <a:r>
              <a:rPr lang="en-US" altLang="zh-CN" sz="4000" b="1" i="0" dirty="0">
                <a:solidFill>
                  <a:srgbClr val="01448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双曲线</a:t>
            </a:r>
            <a:endParaRPr lang="en-US" altLang="zh-CN" sz="4000" dirty="0"/>
          </a:p>
        </p:txBody>
      </p:sp>
      <p:pic>
        <p:nvPicPr>
          <p:cNvPr id="3" name="C_0#7c94fe1a9?linknodeid=2606dde31&amp;catalogrefid=2606dde31&amp;parentnodeid=3474d8d56&amp;vbahtmlprocessed=1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2642616"/>
            <a:ext cx="502920" cy="502920"/>
          </a:xfrm>
          <a:prstGeom prst="rect">
            <a:avLst/>
          </a:prstGeom>
        </p:spPr>
      </p:pic>
      <p:sp>
        <p:nvSpPr>
          <p:cNvPr id="4" name="C_0#7c94fe1a9?linknodeid=2606dde31&amp;catalogrefid=2606dde31&amp;parentnodeid=3474d8d56&amp;vbahtmlprocessed=1">
            <a:hlinkClick r:id="rId3" action="ppaction://hlinksldjump"/>
          </p:cNvPr>
          <p:cNvSpPr/>
          <p:nvPr/>
        </p:nvSpPr>
        <p:spPr>
          <a:xfrm>
            <a:off x="5202936" y="26151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3050" dirty="0"/>
          </a:p>
        </p:txBody>
      </p:sp>
      <p:pic>
        <p:nvPicPr>
          <p:cNvPr id="5" name="C_0#7c94fe1a9?linknodeid=539043fa1&amp;catalogrefid=539043fa1&amp;parentnodeid=3474d8d56&amp;vbahtmlprocessed=1" descr="preencoded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3557016"/>
            <a:ext cx="502920" cy="502920"/>
          </a:xfrm>
          <a:prstGeom prst="rect">
            <a:avLst/>
          </a:prstGeom>
        </p:spPr>
      </p:pic>
      <p:sp>
        <p:nvSpPr>
          <p:cNvPr id="6" name="C_0#7c94fe1a9?linknodeid=539043fa1&amp;catalogrefid=539043fa1&amp;parentnodeid=3474d8d56&amp;vbahtmlprocessed=1">
            <a:hlinkClick r:id="rId5" action="ppaction://hlinksldjump"/>
          </p:cNvPr>
          <p:cNvSpPr/>
          <p:nvPr/>
        </p:nvSpPr>
        <p:spPr>
          <a:xfrm>
            <a:off x="5202936" y="35295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3050" dirty="0"/>
          </a:p>
        </p:txBody>
      </p:sp>
      <p:pic>
        <p:nvPicPr>
          <p:cNvPr id="7" name="C_0#7c94fe1a9?linknodeid=69fde2c7c&amp;catalogrefid=69fde2c7c&amp;parentnodeid=3474d8d56&amp;vbahtmlprocessed=1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4480560"/>
            <a:ext cx="502920" cy="502920"/>
          </a:xfrm>
          <a:prstGeom prst="rect">
            <a:avLst/>
          </a:prstGeom>
        </p:spPr>
      </p:pic>
      <p:sp>
        <p:nvSpPr>
          <p:cNvPr id="8" name="C_0#7c94fe1a9?linknodeid=69fde2c7c&amp;catalogrefid=69fde2c7c&amp;parentnodeid=3474d8d56&amp;vbahtmlprocessed=1">
            <a:hlinkClick r:id="rId6" action="ppaction://hlinksldjump"/>
          </p:cNvPr>
          <p:cNvSpPr/>
          <p:nvPr/>
        </p:nvSpPr>
        <p:spPr>
          <a:xfrm>
            <a:off x="5202936" y="4453128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拓展教材</a:t>
            </a:r>
            <a:r>
              <a:rPr lang="en-US" altLang="zh-CN" sz="3100" b="0" i="0" dirty="0">
                <a:solidFill>
                  <a:srgbClr val="E81B2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深度学习</a:t>
            </a:r>
            <a:endParaRPr lang="en-US" altLang="zh-CN" sz="3050" dirty="0"/>
          </a:p>
        </p:txBody>
      </p:sp>
    </p:spTree>
  </p:cSld>
  <p:clrMapOvr>
    <a:masterClrMapping/>
  </p:clrMapOvr>
  <p:transition>
    <p:split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52_1#4d1ab49cf?vbadefaultcenterpage=1&amp;parentnodeid=bfff8c863&amp;vbahtmlprocessed=1&amp;bbb=1&amp;hasbroken=1"/>
              <p:cNvSpPr/>
              <p:nvPr/>
            </p:nvSpPr>
            <p:spPr>
              <a:xfrm>
                <a:off x="502920" y="976485"/>
                <a:ext cx="11183112" cy="125558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，若在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3,1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2,3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−2,−3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中恰有三点在双曲线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上，则双曲线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52_1#4d1ab49cf?vbadefaultcenterpage=1&amp;parentnodeid=bfff8c86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76485"/>
                <a:ext cx="11183112" cy="1255586"/>
              </a:xfrm>
              <a:prstGeom prst="rect">
                <a:avLst/>
              </a:prstGeom>
              <a:blipFill rotWithShape="1">
                <a:blip r:embed="rId3"/>
                <a:stretch>
                  <a:fillRect t="-39" r="1" b="-5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AN.53_1#4d1ab49cf.blank?vbadefaultcenterpage=1&amp;parentnodeid=bfff8c863&amp;vbapositionanswer=27&amp;vbahtmlprocessed=1&amp;rh=48.6"/>
              <p:cNvSpPr/>
              <p:nvPr/>
            </p:nvSpPr>
            <p:spPr>
              <a:xfrm>
                <a:off x="7229031" y="1514584"/>
                <a:ext cx="1671130" cy="5616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4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QB_6_AN.53_1#4d1ab49cf.blank?vbadefaultcenterpage=1&amp;parentnodeid=bfff8c863&amp;vbapositionanswer=27&amp;vbahtmlprocessed=1&amp;rh=48.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031" y="1514584"/>
                <a:ext cx="1671130" cy="561658"/>
              </a:xfrm>
              <a:prstGeom prst="rect">
                <a:avLst/>
              </a:prstGeom>
              <a:blipFill rotWithShape="1">
                <a:blip r:embed="rId4"/>
                <a:stretch>
                  <a:fillRect l="-11" t="-19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S.54_1#4d1ab49cf?vbadefaultcenterpage=1&amp;parentnodeid=bfff8c863&amp;vbahtmlprocessed=1&amp;bbb=1&amp;hasbroken=1"/>
              <p:cNvSpPr/>
              <p:nvPr/>
            </p:nvSpPr>
            <p:spPr>
              <a:xfrm>
                <a:off x="502920" y="2236833"/>
                <a:ext cx="11183112" cy="391998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由双曲线性质可知，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关于原点对称，所以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一定在双曲线上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，根据双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曲线在第一象限的图象且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3,1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2,3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3&gt;2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1&lt;3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不在双曲线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:r>
                  <a:rPr lang="en-US" altLang="zh-CN" sz="100" b="0" i="0" kern="0" spc="-9990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&lt;</a:t>
                </a:r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100" b="0" i="0" kern="0" spc="-9990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m</a:t>
                </a:r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在双曲线上，代入双曲线方程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9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 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9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15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 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</m:ra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的方程为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6_AS.54_1#4d1ab49cf?vbadefaultcenterpage=1&amp;parentnodeid=bfff8c86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36833"/>
                <a:ext cx="11183112" cy="3919982"/>
              </a:xfrm>
              <a:prstGeom prst="rect">
                <a:avLst/>
              </a:prstGeom>
              <a:blipFill rotWithShape="1">
                <a:blip r:embed="rId5"/>
                <a:stretch>
                  <a:fillRect t="-9" r="1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89a152e70?vbadefaultcenterpage=1&amp;parentnodeid=539043fa1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考点三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双曲线的简单几何性质［多维探究］</a:t>
            </a:r>
            <a:endParaRPr lang="en-US" altLang="zh-CN" sz="2800" dirty="0"/>
          </a:p>
        </p:txBody>
      </p:sp>
      <p:pic>
        <p:nvPicPr>
          <p:cNvPr id="3" name="C_5_BD#3e973d7c1?vbadefaultcenterpage=1&amp;parentnodeid=89a152e70&amp;inlineimagemarkindex=1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1520961"/>
            <a:ext cx="1435608" cy="384048"/>
          </a:xfrm>
          <a:prstGeom prst="rect">
            <a:avLst/>
          </a:prstGeom>
        </p:spPr>
      </p:pic>
      <p:sp>
        <p:nvSpPr>
          <p:cNvPr id="4" name="C_5_BD#3e973d7c1?vbadefaultcenterpage=1&amp;parentnodeid=89a152e70&amp;vbahtmlprocessed=1"/>
          <p:cNvSpPr/>
          <p:nvPr/>
        </p:nvSpPr>
        <p:spPr>
          <a:xfrm>
            <a:off x="502920" y="1390277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渐近线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7_BD.55_1#0dd357c07?vbadefaultcenterpage=1&amp;parentnodeid=69e93f655&amp;vbahtmlprocessed=1&amp;bbb=1&amp;hasbroken=1"/>
              <p:cNvSpPr/>
              <p:nvPr/>
            </p:nvSpPr>
            <p:spPr>
              <a:xfrm>
                <a:off x="502920" y="1927448"/>
                <a:ext cx="11183112" cy="134175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典例2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已知双曲线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的离心率为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则其渐近线方程为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7_BD.55_1#0dd357c07?vbadefaultcenterpage=1&amp;parentnodeid=69e93f65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27448"/>
                <a:ext cx="11183112" cy="1341755"/>
              </a:xfrm>
              <a:prstGeom prst="rect">
                <a:avLst/>
              </a:prstGeom>
              <a:blipFill rotWithShape="1">
                <a:blip r:embed="rId4"/>
                <a:stretch>
                  <a:fillRect t="-17" r="-828" b="-3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C_7_AN.56_1#0dd357c07.bracket?vbadefaultcenterpage=1&amp;parentnodeid=69e93f655&amp;vbapositionanswer=28&amp;vbahtmlprocessed=1"/>
          <p:cNvSpPr/>
          <p:nvPr/>
        </p:nvSpPr>
        <p:spPr>
          <a:xfrm>
            <a:off x="769620" y="2783174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QC_7_BD.57_1#0dd357c07.choices?vbadefaultcenterpage=1&amp;parentnodeid=69e93f655&amp;vbahtmlprocessed=1"/>
              <p:cNvSpPr/>
              <p:nvPr/>
            </p:nvSpPr>
            <p:spPr>
              <a:xfrm>
                <a:off x="502920" y="3273648"/>
                <a:ext cx="11183112" cy="522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2760345" algn="l"/>
                    <a:tab pos="5699125" algn="l"/>
                    <a:tab pos="843470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±2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±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±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±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C_7_BD.57_1#0dd357c07.choices?vbadefaultcenterpage=1&amp;parentnodeid=69e93f65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273648"/>
                <a:ext cx="11183112" cy="522415"/>
              </a:xfrm>
              <a:prstGeom prst="rect">
                <a:avLst/>
              </a:prstGeom>
              <a:blipFill rotWithShape="1">
                <a:blip r:embed="rId5"/>
                <a:stretch>
                  <a:fillRect t="-43" r="1" b="-22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QC_7_AS.58_1#0dd357c07?vbadefaultcenterpage=1&amp;parentnodeid=69e93f655&amp;vbahtmlprocessed=1&amp;bbb=1&amp;hasbroken=1"/>
              <p:cNvSpPr/>
              <p:nvPr/>
            </p:nvSpPr>
            <p:spPr>
              <a:xfrm>
                <a:off x="502920" y="3807048"/>
                <a:ext cx="11183112" cy="122783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𝑏</m:t>
                                    </m:r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𝑎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，故所求的双曲线的渐近线方程是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±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.故选D.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8" name="QC_7_AS.58_1#0dd357c07?vbadefaultcenterpage=1&amp;parentnodeid=69e93f65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807048"/>
                <a:ext cx="11183112" cy="1227836"/>
              </a:xfrm>
              <a:prstGeom prst="rect">
                <a:avLst/>
              </a:prstGeom>
              <a:blipFill rotWithShape="1">
                <a:blip r:embed="rId6"/>
                <a:stretch>
                  <a:fillRect t="-18" r="1" b="-43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8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7_BD.59_1#0dd306d50?vbadefaultcenterpage=1&amp;parentnodeid=69e93f655&amp;vbahtmlprocessed=1&amp;bbb=1&amp;hasbroken=1"/>
              <p:cNvSpPr/>
              <p:nvPr/>
            </p:nvSpPr>
            <p:spPr>
              <a:xfrm>
                <a:off x="502920" y="1611326"/>
                <a:ext cx="11183112" cy="134175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山东模拟）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的焦距为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，实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轴长为4，则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的渐近线方程为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7_BD.59_1#0dd306d50?vbadefaultcenterpage=1&amp;parentnodeid=69e93f65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611326"/>
                <a:ext cx="11183112" cy="1341755"/>
              </a:xfrm>
              <a:prstGeom prst="rect">
                <a:avLst/>
              </a:prstGeom>
              <a:blipFill rotWithShape="1">
                <a:blip r:embed="rId3"/>
                <a:stretch>
                  <a:fillRect t="-25" r="-499" b="-3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7_AN.60_1#0dd306d50.bracket?vbadefaultcenterpage=1&amp;parentnodeid=69e93f655&amp;vbapositionanswer=29&amp;vbahtmlprocessed=1"/>
          <p:cNvSpPr/>
          <p:nvPr/>
        </p:nvSpPr>
        <p:spPr>
          <a:xfrm>
            <a:off x="4775581" y="2467052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7_BD.61_1#0dd306d50.choices?vbadefaultcenterpage=1&amp;parentnodeid=69e93f655&amp;vbahtmlprocessed=1"/>
              <p:cNvSpPr/>
              <p:nvPr/>
            </p:nvSpPr>
            <p:spPr>
              <a:xfrm>
                <a:off x="502920" y="2960573"/>
                <a:ext cx="11183112" cy="630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  <a:tabLst>
                    <a:tab pos="2741295" algn="l"/>
                    <a:tab pos="5661025" algn="l"/>
                    <a:tab pos="844105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7_BD.61_1#0dd306d50.choices?vbadefaultcenterpage=1&amp;parentnodeid=69e93f65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60573"/>
                <a:ext cx="11183112" cy="630555"/>
              </a:xfrm>
              <a:prstGeom prst="rect">
                <a:avLst/>
              </a:prstGeom>
              <a:blipFill rotWithShape="1">
                <a:blip r:embed="rId4"/>
                <a:stretch>
                  <a:fillRect t="-32" r="1" b="-2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7_AS.62_1#0dd306d50?vbadefaultcenterpage=1&amp;parentnodeid=69e93f655&amp;vbahtmlprocessed=1&amp;bbb=1&amp;hasbroken=1"/>
              <p:cNvSpPr/>
              <p:nvPr/>
            </p:nvSpPr>
            <p:spPr>
              <a:xfrm>
                <a:off x="502920" y="3595574"/>
                <a:ext cx="11183112" cy="19391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由已知得，双曲线的焦点在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轴上，双曲线的焦距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,双曲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线的实轴长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20−4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,即双曲线的渐近线方程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7_AS.62_1#0dd306d50?vbadefaultcenterpage=1&amp;parentnodeid=69e93f65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595574"/>
                <a:ext cx="11183112" cy="1939100"/>
              </a:xfrm>
              <a:prstGeom prst="rect">
                <a:avLst/>
              </a:prstGeom>
              <a:blipFill rotWithShape="1">
                <a:blip r:embed="rId5"/>
                <a:stretch>
                  <a:fillRect t="-11" r="-135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e9c2d5087?vbadefaultcenterpage=1&amp;parentnodeid=3e973d7c1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55589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6_BD#e9c2d5087?vbadefaultcenterpage=1&amp;parentnodeid=3e973d7c1&amp;vbahtmlprocessed=1&amp;bbb=1&amp;hasbroken=1"/>
              <p:cNvSpPr/>
              <p:nvPr/>
            </p:nvSpPr>
            <p:spPr>
              <a:xfrm>
                <a:off x="502920" y="2082179"/>
                <a:ext cx="11183112" cy="346983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涉及双曲线渐近线的常用结论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求双曲线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的渐近线方程的方法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是将右边的常数“1”变为“0”，即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，求解即可得到渐近线方程.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已知渐近线方程为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，可设双曲线方程为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≠0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【注意】两条渐近线的倾斜角互补，斜率互为相反数，且两条渐近线关于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对称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6_BD#e9c2d5087?vbadefaultcenterpage=1&amp;parentnodeid=3e973d7c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082179"/>
                <a:ext cx="11183112" cy="3469831"/>
              </a:xfrm>
              <a:prstGeom prst="rect">
                <a:avLst/>
              </a:prstGeom>
              <a:blipFill rotWithShape="1">
                <a:blip r:embed="rId4"/>
                <a:stretch>
                  <a:fillRect r="-2724" b="-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7e8e08d30?vbadefaultcenterpage=1&amp;parentnodeid=89a152e70&amp;inlineimagemarkindex=2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886684"/>
            <a:ext cx="1435608" cy="384048"/>
          </a:xfrm>
          <a:prstGeom prst="rect">
            <a:avLst/>
          </a:prstGeom>
        </p:spPr>
      </p:pic>
      <p:sp>
        <p:nvSpPr>
          <p:cNvPr id="3" name="C_5_BD#7e8e08d30?vbadefaultcenterpage=1&amp;parentnodeid=89a152e70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求离心率的值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（范围）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7_BD.63_1#9958424e3?vbadefaultcenterpage=1&amp;parentnodeid=1ac98d51e&amp;vbahtmlprocessed=1&amp;bbb=1&amp;hasbroken=1"/>
              <p:cNvSpPr/>
              <p:nvPr/>
            </p:nvSpPr>
            <p:spPr>
              <a:xfrm>
                <a:off x="502920" y="1289908"/>
                <a:ext cx="11183112" cy="134175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典例3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黑龙江质检）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若双曲线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没有交点，则双曲线离心率的取值范围为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7_BD.63_1#9958424e3?vbadefaultcenterpage=1&amp;parentnodeid=1ac98d51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89908"/>
                <a:ext cx="11183112" cy="1341755"/>
              </a:xfrm>
              <a:prstGeom prst="rect">
                <a:avLst/>
              </a:prstGeom>
              <a:blipFill rotWithShape="1">
                <a:blip r:embed="rId4"/>
                <a:stretch>
                  <a:fillRect t="-17" r="1" b="-3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7_AN.64_1#9958424e3.bracket?vbadefaultcenterpage=1&amp;parentnodeid=1ac98d51e&amp;vbapositionanswer=30&amp;vbahtmlprocessed=1"/>
          <p:cNvSpPr/>
          <p:nvPr/>
        </p:nvSpPr>
        <p:spPr>
          <a:xfrm>
            <a:off x="7697597" y="2145634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7_BD.65_1#9958424e3.choices?vbadefaultcenterpage=1&amp;parentnodeid=1ac98d51e&amp;vbahtmlprocessed=1"/>
              <p:cNvSpPr/>
              <p:nvPr/>
            </p:nvSpPr>
            <p:spPr>
              <a:xfrm>
                <a:off x="502920" y="2636108"/>
                <a:ext cx="11183112" cy="5803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3007995" algn="l"/>
                    <a:tab pos="5699125" algn="l"/>
                    <a:tab pos="835215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,+∞)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(1,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7_BD.65_1#9958424e3.choices?vbadefaultcenterpage=1&amp;parentnodeid=1ac98d51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36108"/>
                <a:ext cx="11183112" cy="580327"/>
              </a:xfrm>
              <a:prstGeom prst="rect">
                <a:avLst/>
              </a:prstGeom>
              <a:blipFill rotWithShape="1">
                <a:blip r:embed="rId5"/>
                <a:stretch>
                  <a:fillRect t="-38" r="1" b="-10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QC_7_AS.66_1#9958424e3?vbadefaultcenterpage=1&amp;parentnodeid=1ac98d51e&amp;vbahtmlprocessed=1&amp;bbb=1&amp;hasbroken=1"/>
              <p:cNvSpPr/>
              <p:nvPr/>
            </p:nvSpPr>
            <p:spPr>
              <a:xfrm>
                <a:off x="502920" y="3220308"/>
                <a:ext cx="11183112" cy="248780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由题意知，双曲线的渐近线方程为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，要使直线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与双曲线无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交点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:r>
                  <a:rPr lang="en-US" altLang="zh-CN" sz="100" b="0" i="0" kern="0" spc="-9990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&lt;</a:t>
                </a:r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100" b="0" i="0" kern="0" spc="-9990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m</a:t>
                </a:r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&gt;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≥−3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故选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C_7_AS.66_1#9958424e3?vbadefaultcenterpage=1&amp;parentnodeid=1ac98d51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220308"/>
                <a:ext cx="11183112" cy="2487803"/>
              </a:xfrm>
              <a:prstGeom prst="rect">
                <a:avLst/>
              </a:prstGeom>
              <a:blipFill rotWithShape="1">
                <a:blip r:embed="rId6"/>
                <a:stretch>
                  <a:fillRect t="-9" r="1" b="-2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7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7_BD.67_1#a2cd882ba?vbadefaultcenterpage=1&amp;parentnodeid=1ac98d51e&amp;vbahtmlprocessed=1&amp;bbb=1&amp;hasbroken=1"/>
              <p:cNvSpPr/>
              <p:nvPr/>
            </p:nvSpPr>
            <p:spPr>
              <a:xfrm>
                <a:off x="502920" y="2788235"/>
                <a:ext cx="11183112" cy="156953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（2023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新高考Ⅰ卷）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的左、右焦点分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上，点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轴上，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的离心率为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7_BD.67_1#a2cd882ba?vbadefaultcenterpage=1&amp;parentnodeid=1ac98d51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88235"/>
                <a:ext cx="11183112" cy="1569530"/>
              </a:xfrm>
              <a:prstGeom prst="rect">
                <a:avLst/>
              </a:prstGeom>
              <a:blipFill rotWithShape="1">
                <a:blip r:embed="rId3"/>
                <a:stretch>
                  <a:fillRect t="-37" r="-1061" b="-36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7_AN.68_1#a2cd882ba.blank?vbadefaultcenterpage=1&amp;parentnodeid=1ac98d51e&amp;vbapositionanswer=31&amp;vbahtmlprocessed=1&amp;rh=48.6"/>
              <p:cNvSpPr/>
              <p:nvPr/>
            </p:nvSpPr>
            <p:spPr>
              <a:xfrm>
                <a:off x="10989945" y="3618751"/>
                <a:ext cx="558864" cy="58477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6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QB_7_AN.68_1#a2cd882ba.blank?vbadefaultcenterpage=1&amp;parentnodeid=1ac98d51e&amp;vbapositionanswer=31&amp;vbahtmlprocessed=1&amp;rh=48.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9945" y="3618751"/>
                <a:ext cx="558864" cy="584772"/>
              </a:xfrm>
              <a:prstGeom prst="rect">
                <a:avLst/>
              </a:prstGeom>
              <a:blipFill rotWithShape="1">
                <a:blip r:embed="rId4"/>
                <a:stretch>
                  <a:fillRect t="-89" r="11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7_AS.69_1#a2cd882ba?vbadefaultcenterpage=1&amp;parentnodeid=1ac98d51e&amp;vbahtmlprocessed=1&amp;bbb=1&amp;hasbroken=1"/>
              <p:cNvSpPr/>
              <p:nvPr/>
            </p:nvSpPr>
            <p:spPr>
              <a:xfrm>
                <a:off x="502920" y="1502804"/>
                <a:ext cx="11183112" cy="408959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依题意，设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Rt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9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=25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（舍去），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𝐴𝐵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+4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2⋅4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，整理得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=9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7_AS.69_1#a2cd882ba?vbadefaultcenterpage=1&amp;parentnodeid=1ac98d51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502804"/>
                <a:ext cx="11183112" cy="4089591"/>
              </a:xfrm>
              <a:prstGeom prst="rect">
                <a:avLst/>
              </a:prstGeom>
              <a:blipFill rotWithShape="1">
                <a:blip r:embed="rId3"/>
                <a:stretch>
                  <a:fillRect t="-10" r="1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286de7b01?vbadefaultcenterpage=1&amp;parentnodeid=7e8e08d30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604246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286de7b01?vbadefaultcenterpage=1&amp;parentnodeid=7e8e08d30&amp;vbahtmlprocessed=1"/>
          <p:cNvSpPr/>
          <p:nvPr/>
        </p:nvSpPr>
        <p:spPr>
          <a:xfrm>
            <a:off x="502920" y="2130534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求双曲线离心率（或其范围）的两种常用方法</a:t>
            </a:r>
            <a:endParaRPr lang="en-US" altLang="zh-CN" sz="2400" dirty="0"/>
          </a:p>
        </p:txBody>
      </p:sp>
      <p:pic>
        <p:nvPicPr>
          <p:cNvPr id="4" name="P_6_BD#286de7b01?vbadefaultcenterpage=1&amp;parentnodeid=7e8e08d30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53512" y="2752834"/>
            <a:ext cx="6272784" cy="278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91da7b06a?vbadefaultcenterpage=1&amp;parentnodeid=89a152e70&amp;inlineimagemarkindex=3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12" y="866427"/>
            <a:ext cx="1554480" cy="420624"/>
          </a:xfrm>
          <a:prstGeom prst="rect">
            <a:avLst/>
          </a:prstGeom>
        </p:spPr>
      </p:pic>
      <p:sp>
        <p:nvSpPr>
          <p:cNvPr id="3" name="C_5_BD#91da7b06a?vbadefaultcenterpage=1&amp;parentnodeid=89a152e70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与双曲线有关的最值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、范围问题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7_BD.70_1#8ce9c5009?vbadefaultcenterpage=1&amp;parentnodeid=408ba7fbc&amp;vbahtmlprocessed=1&amp;bbb=1&amp;hasbroken=1"/>
              <p:cNvSpPr/>
              <p:nvPr/>
            </p:nvSpPr>
            <p:spPr>
              <a:xfrm>
                <a:off x="502920" y="1291432"/>
                <a:ext cx="11183112" cy="134175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典例4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为坐标原点,直线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的两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条渐近线分别交于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两点,若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𝑂𝐷𝐸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的面积为8,则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的焦距的最小值为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7_BD.70_1#8ce9c5009?vbadefaultcenterpage=1&amp;parentnodeid=408ba7fb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91432"/>
                <a:ext cx="11183112" cy="1341755"/>
              </a:xfrm>
              <a:prstGeom prst="rect">
                <a:avLst/>
              </a:prstGeom>
              <a:blipFill rotWithShape="1">
                <a:blip r:embed="rId4"/>
                <a:stretch>
                  <a:fillRect t="-36" r="1" b="-187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7_AN.71_1#8ce9c5009.bracket?vbadefaultcenterpage=1&amp;parentnodeid=408ba7fbc&amp;vbapositionanswer=32&amp;vbahtmlprocessed=1"/>
          <p:cNvSpPr/>
          <p:nvPr/>
        </p:nvSpPr>
        <p:spPr>
          <a:xfrm>
            <a:off x="10005378" y="2147158"/>
            <a:ext cx="4238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p:sp>
        <p:nvSpPr>
          <p:cNvPr id="6" name="QC_7_BD.72_1#8ce9c5009.choices?vbadefaultcenterpage=1&amp;parentnodeid=408ba7fbc&amp;vbahtmlprocessed=1"/>
          <p:cNvSpPr/>
          <p:nvPr/>
        </p:nvSpPr>
        <p:spPr>
          <a:xfrm>
            <a:off x="502920" y="2637632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50000"/>
              </a:lnSpc>
              <a:tabLst>
                <a:tab pos="2785745" algn="l"/>
                <a:tab pos="5546725" algn="l"/>
                <a:tab pos="846010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.4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B.8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C.16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.32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7_AS.73_1#8ce9c5009?vbadefaultcenterpage=1&amp;parentnodeid=408ba7fbc&amp;vbahtmlprocessed=1&amp;bbb=1&amp;hasbroken=1"/>
              <p:cNvSpPr/>
              <p:nvPr/>
            </p:nvSpPr>
            <p:spPr>
              <a:xfrm>
                <a:off x="502920" y="876885"/>
                <a:ext cx="11183112" cy="53007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由题意知，双曲线的渐近线方程为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的两条渐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近线分别交于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两点,不妨设点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在第一象限,点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在第四象限,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联立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 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 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联立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 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 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𝐸𝐷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𝑂𝐷𝐸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C_7_AS.73_1#8ce9c5009?vbadefaultcenterpage=1&amp;parentnodeid=408ba7fb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76885"/>
                <a:ext cx="11183112" cy="5300790"/>
              </a:xfrm>
              <a:prstGeom prst="rect">
                <a:avLst/>
              </a:prstGeom>
              <a:blipFill rotWithShape="1">
                <a:blip r:embed="rId3"/>
                <a:stretch>
                  <a:fillRect t="-11" r="1" b="-44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P_3_BD#1d80c6151?colgroup=4,5,12,5,5&amp;vbadefaultcenterpage=1&amp;parentnodeid=7c94fe1a9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278936"/>
              <a:ext cx="11128248" cy="4754880"/>
            </p:xfrm>
            <a:graphic>
              <a:graphicData uri="http://schemas.openxmlformats.org/drawingml/2006/table">
                <a:tbl>
                  <a:tblPr/>
                  <a:tblGrid>
                    <a:gridCol w="15361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8928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91363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9280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89280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38633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双曲线的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定义和标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准方程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了解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2023年新高考Ⅱ卷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21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2023年天津卷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9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2023年北京卷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12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38633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双曲线的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几何性质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了解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2023年新高考Ⅰ卷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16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2023年全国甲卷（文）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9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2023年全国乙卷（理）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11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38633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命题分析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预测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从近几年高考的情况来看，双曲线的定义、标准方程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、几何性质一直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是高考命题的热点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，试题难度中等偏上，预计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2025年命题热点在综合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小题和解答题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，复习要做到全面高效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P_3_BD#1d80c6151?colgroup=4,5,12,5,5&amp;vbadefaultcenterpage=1&amp;parentnodeid=7c94fe1a9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278936"/>
              <a:ext cx="11128248" cy="4594352"/>
            </p:xfrm>
            <a:graphic>
              <a:graphicData uri="http://schemas.openxmlformats.org/drawingml/2006/table">
                <a:tbl>
                  <a:tblPr/>
                  <a:tblGrid>
                    <a:gridCol w="1536192"/>
                    <a:gridCol w="1892808"/>
                    <a:gridCol w="3913632"/>
                    <a:gridCol w="1892808"/>
                    <a:gridCol w="1892808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42494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双曲线的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定义和标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准方程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了解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42494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双曲线的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几何性质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了解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38633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命题分析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预测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从近几年高考的情况来看，双曲线的定义、标准方程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、几何性质一直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是高考命题的热点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，试题难度中等偏上，预计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2025年命题热点在综合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小题和解答题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，复习要做到全面高效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split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7_AS.73_1#8ce9c5009?vbadefaultcenterpage=1&amp;parentnodeid=408ba7fbc&amp;vbahtmlprocessed=1&amp;bbb=1&amp;hasbroken=1"/>
              <p:cNvSpPr/>
              <p:nvPr/>
            </p:nvSpPr>
            <p:spPr>
              <a:xfrm>
                <a:off x="502920" y="2671363"/>
                <a:ext cx="11183112" cy="17727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其焦距为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时取等号,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的焦距的最小值为8.故选B.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7_AS.73_1#8ce9c5009?vbadefaultcenterpage=1&amp;parentnodeid=408ba7fb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71363"/>
                <a:ext cx="11183112" cy="1772793"/>
              </a:xfrm>
              <a:prstGeom prst="rect">
                <a:avLst/>
              </a:prstGeom>
              <a:blipFill rotWithShape="1">
                <a:blip r:embed="rId2"/>
                <a:stretch>
                  <a:fillRect t="-31" r="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7_BD.74_1#91cdb2bd3?vbadefaultcenterpage=1&amp;parentnodeid=408ba7fbc&amp;vbahtmlprocessed=1&amp;bbb=1&amp;hasbroken=1"/>
              <p:cNvSpPr/>
              <p:nvPr/>
            </p:nvSpPr>
            <p:spPr>
              <a:xfrm>
                <a:off x="502920" y="2278426"/>
                <a:ext cx="11183112" cy="139566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浙江质检）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已知双曲线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的左、右焦点分别为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为双曲线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右支上一点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的内切圆上一点，则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7_BD.74_1#91cdb2bd3?vbadefaultcenterpage=1&amp;parentnodeid=408ba7fb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78426"/>
                <a:ext cx="11183112" cy="1395667"/>
              </a:xfrm>
              <a:prstGeom prst="rect">
                <a:avLst/>
              </a:prstGeom>
              <a:blipFill rotWithShape="1">
                <a:blip r:embed="rId3"/>
                <a:stretch>
                  <a:fillRect t="-3" r="-2423" b="-14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7_AN.75_1#91cdb2bd3.bracket?vbadefaultcenterpage=1&amp;parentnodeid=408ba7fbc&amp;vbapositionanswer=33&amp;vbahtmlprocessed=1"/>
          <p:cNvSpPr/>
          <p:nvPr/>
        </p:nvSpPr>
        <p:spPr>
          <a:xfrm>
            <a:off x="10160572" y="3134660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7_BD.76_1#91cdb2bd3.choices?vbadefaultcenterpage=1&amp;parentnodeid=408ba7fbc&amp;vbahtmlprocessed=1"/>
              <p:cNvSpPr/>
              <p:nvPr/>
            </p:nvSpPr>
            <p:spPr>
              <a:xfrm>
                <a:off x="502920" y="3734416"/>
                <a:ext cx="11183112" cy="1133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18,42</m:t>
                        </m:r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24,36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30−6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,30+6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6−6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,6+6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7_BD.76_1#91cdb2bd3.choices?vbadefaultcenterpage=1&amp;parentnodeid=408ba7fbc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734416"/>
                <a:ext cx="11183112" cy="1133158"/>
              </a:xfrm>
              <a:prstGeom prst="rect">
                <a:avLst/>
              </a:prstGeom>
              <a:blipFill rotWithShape="1">
                <a:blip r:embed="rId4"/>
                <a:stretch>
                  <a:fillRect t="-54" r="1" b="-5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7_AS.77_1#91cdb2bd3?vbadefaultcenterpage=1&amp;parentnodeid=408ba7fbc&amp;vbahtmlprocessed=1&amp;bbb=1&amp;hasbroken=1"/>
              <p:cNvSpPr/>
              <p:nvPr/>
            </p:nvSpPr>
            <p:spPr>
              <a:xfrm>
                <a:off x="502920" y="896856"/>
                <a:ext cx="11183112" cy="15875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如图，不妨取第一象限的点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的内切圆分别与直线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切于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𝐾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，圆心为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,由切线长的性质以及双曲线的定义可得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𝐻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𝐾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𝐾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7_AS.77_1#91cdb2bd3?vbadefaultcenterpage=1&amp;parentnodeid=408ba7fb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96856"/>
                <a:ext cx="11183112" cy="1587500"/>
              </a:xfrm>
              <a:prstGeom prst="rect">
                <a:avLst/>
              </a:prstGeom>
              <a:blipFill rotWithShape="1">
                <a:blip r:embed="rId3"/>
                <a:stretch>
                  <a:fillRect t="-15" r="-919" b="-16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7_AS.77_2#91cdb2bd3?vbadefaultcenterpage=1&amp;parentnodeid=408ba7fbc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45736" y="2611864"/>
            <a:ext cx="2706624" cy="238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7_AS.77_3#91cdb2bd3?vbadefaultcenterpage=1&amp;parentnodeid=408ba7fbc&amp;vbahtmlprocessed=1&amp;bbb=1&amp;hasbroken=1"/>
              <p:cNvSpPr/>
              <p:nvPr/>
            </p:nvSpPr>
            <p:spPr>
              <a:xfrm>
                <a:off x="502920" y="5126464"/>
                <a:ext cx="11183112" cy="10972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𝐾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𝐾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𝐾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𝐾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𝐾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为锐角，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4" name="QC_7_AS.77_3#91cdb2bd3?vbadefaultcenterpage=1&amp;parentnodeid=408ba7fb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5126464"/>
                <a:ext cx="11183112" cy="1097280"/>
              </a:xfrm>
              <a:prstGeom prst="rect">
                <a:avLst/>
              </a:prstGeom>
              <a:blipFill rotWithShape="1">
                <a:blip r:embed="rId5"/>
                <a:stretch>
                  <a:fillRect t="-10" r="1" b="-36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7_AS.77_3#91cdb2bd3?vbadefaultcenterpage=1&amp;parentnodeid=408ba7fbc&amp;vbahtmlprocessed=1&amp;bbb=1&amp;hasbroken=1"/>
              <p:cNvSpPr/>
              <p:nvPr/>
            </p:nvSpPr>
            <p:spPr>
              <a:xfrm>
                <a:off x="502920" y="756000"/>
                <a:ext cx="11183112" cy="566280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ts val="51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400" baseline="-1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渐近线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tan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𝛼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tan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𝛼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ts val="51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0&lt;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ts val="44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𝑄𝐾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为内切圆的半径，不妨设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𝑄𝐾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ts val="52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Rt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𝐾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𝐾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ts val="51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𝑄</m:t>
                            </m:r>
                          </m:e>
                        </m:acc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𝑄𝑀</m:t>
                            </m:r>
                          </m:e>
                        </m:acc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𝑄𝑀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𝐾</m:t>
                            </m:r>
                          </m:e>
                        </m:acc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𝑄𝑀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=5×6+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𝑄𝑀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=30+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𝑄𝑀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ts val="49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𝑄𝑀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的方向相同时，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𝑄𝑀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𝑄𝑀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的方向相反时，</a:t>
                </a:r>
              </a:p>
              <a:p>
                <a:pPr latinLnBrk="1">
                  <a:lnSpc>
                    <a:spcPts val="51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𝑄𝑀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=−6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=30+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𝑄𝑀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30−6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,30+6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</a:p>
              <a:p>
                <a:pPr latinLnBrk="1">
                  <a:lnSpc>
                    <a:spcPts val="51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7_AS.77_3#91cdb2bd3?vbadefaultcenterpage=1&amp;parentnodeid=408ba7fb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5662803"/>
              </a:xfrm>
              <a:prstGeom prst="rect">
                <a:avLst/>
              </a:prstGeom>
              <a:blipFill rotWithShape="1">
                <a:blip r:embed="rId2"/>
                <a:stretch>
                  <a:fillRect t="-6" r="1" b="-1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3422650fa?vbadefaultcenterpage=1&amp;parentnodeid=91da7b06a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222918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3422650fa?vbadefaultcenterpage=1&amp;parentnodeid=91da7b06a&amp;vbahtmlprocessed=1&amp;bbb=1&amp;hasbroken=1"/>
          <p:cNvSpPr/>
          <p:nvPr/>
        </p:nvSpPr>
        <p:spPr>
          <a:xfrm>
            <a:off x="502920" y="2755469"/>
            <a:ext cx="11183112" cy="21359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与双曲线有关的最值、范围问题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点在双曲线上,求相关式子（目标函数）的取值范围,常转化为函数的最值问题解决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；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求双曲线焦距的最值问题,解题关键是掌握双曲线渐近线的定义和基本不等式求最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  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值的方法,在使用基本不等式求最值时,要检验等号是否成立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3c13de0a4?vbadefaultcenterpage=1&amp;parentnodeid=89a152e70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BD.78_1#2b0a73d27?vbadefaultcenterpage=1&amp;parentnodeid=3c13de0a4&amp;vbahtmlprocessed=1&amp;bbb=1&amp;hasbroken=1"/>
              <p:cNvSpPr/>
              <p:nvPr/>
            </p:nvSpPr>
            <p:spPr>
              <a:xfrm>
                <a:off x="502920" y="1419448"/>
                <a:ext cx="11183112" cy="195688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遵义模拟）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过双曲线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的左焦点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的一条渐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近线的垂线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，垂足为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的另一条渐近线交于点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𝑀𝑁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𝑀𝐹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渐近线方程为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BD.78_1#2b0a73d27?vbadefaultcenterpage=1&amp;parentnodeid=3c13de0a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19448"/>
                <a:ext cx="11183112" cy="1956880"/>
              </a:xfrm>
              <a:prstGeom prst="rect">
                <a:avLst/>
              </a:prstGeom>
              <a:blipFill rotWithShape="1">
                <a:blip r:embed="rId4"/>
                <a:stretch>
                  <a:fillRect t="-11" r="1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79_1#2b0a73d27.bracket?vbadefaultcenterpage=1&amp;parentnodeid=3c13de0a4&amp;vbapositionanswer=34&amp;vbahtmlprocessed=1"/>
          <p:cNvSpPr/>
          <p:nvPr/>
        </p:nvSpPr>
        <p:spPr>
          <a:xfrm>
            <a:off x="2611120" y="2890299"/>
            <a:ext cx="4238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80_1#2b0a73d27.choices?vbadefaultcenterpage=1&amp;parentnodeid=3c13de0a4&amp;vbahtmlprocessed=1"/>
              <p:cNvSpPr/>
              <p:nvPr/>
            </p:nvSpPr>
            <p:spPr>
              <a:xfrm>
                <a:off x="502920" y="3387948"/>
                <a:ext cx="11183112" cy="522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2801620" algn="l"/>
                    <a:tab pos="5781675" algn="l"/>
                    <a:tab pos="876173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±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±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±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±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80_1#2b0a73d27.choices?vbadefaultcenterpage=1&amp;parentnodeid=3c13de0a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387948"/>
                <a:ext cx="11183112" cy="522415"/>
              </a:xfrm>
              <a:prstGeom prst="rect">
                <a:avLst/>
              </a:prstGeom>
              <a:blipFill rotWithShape="1">
                <a:blip r:embed="rId5"/>
                <a:stretch>
                  <a:fillRect t="-43" r="1" b="-22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81_1#2b0a73d27?vbadefaultcenterpage=1&amp;parentnodeid=3c13de0a4&amp;vbahtmlprocessed=1"/>
              <p:cNvSpPr/>
              <p:nvPr/>
            </p:nvSpPr>
            <p:spPr>
              <a:xfrm>
                <a:off x="502920" y="916953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如图所示，设直线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𝑂𝑁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为双曲线的渐近线，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为右焦点，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81_1#2b0a73d27?vbadefaultcenterpage=1&amp;parentnodeid=3c13de0a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16953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3" r="1" b="-128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6_AS.81_2#2b0a73d27?vbadefaultcenterpage=1&amp;parentnodeid=3c13de0a4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0016" y="1539761"/>
            <a:ext cx="2788920" cy="285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AS.81_3#2b0a73d27?vbadefaultcenterpage=1&amp;parentnodeid=3c13de0a4&amp;vbahtmlprocessed=1&amp;bbb=1&amp;hasbroken=1"/>
              <p:cNvSpPr/>
              <p:nvPr/>
            </p:nvSpPr>
            <p:spPr>
              <a:xfrm>
                <a:off x="502920" y="4524261"/>
                <a:ext cx="11183112" cy="169208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由题意可知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𝑀𝑁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𝑀𝐹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𝑂𝐹𝑁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为等腰三角形，即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𝐹𝑂𝑀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𝑀𝑂𝑁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𝑂𝑁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𝐹𝑂𝑀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，所以直线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𝑀𝑂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𝑁𝑂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.故选B.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AS.81_3#2b0a73d27?vbadefaultcenterpage=1&amp;parentnodeid=3c13de0a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524261"/>
                <a:ext cx="11183112" cy="1692085"/>
              </a:xfrm>
              <a:prstGeom prst="rect">
                <a:avLst/>
              </a:prstGeom>
              <a:blipFill rotWithShape="1">
                <a:blip r:embed="rId5"/>
                <a:stretch>
                  <a:fillRect t="-31" r="1" b="-146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BD.82_1#07dc8dc34?vbadefaultcenterpage=1&amp;parentnodeid=3c13de0a4&amp;vbahtmlprocessed=1&amp;bbb=1&amp;hasbroken=1"/>
              <p:cNvSpPr/>
              <p:nvPr/>
            </p:nvSpPr>
            <p:spPr>
              <a:xfrm>
                <a:off x="502920" y="2521440"/>
                <a:ext cx="11183112" cy="156597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无锡模拟）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到两条渐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近线的距离为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𝑂𝑃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恒成立，则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的离心率的最大值为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BD.82_1#07dc8dc34?vbadefaultcenterpage=1&amp;parentnodeid=3c13de0a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21440"/>
                <a:ext cx="11183112" cy="1565974"/>
              </a:xfrm>
              <a:prstGeom prst="rect">
                <a:avLst/>
              </a:prstGeom>
              <a:blipFill rotWithShape="1">
                <a:blip r:embed="rId3"/>
                <a:stretch>
                  <a:fillRect t="-31" r="1" b="-3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6_AN.83_1#07dc8dc34.bracket?vbadefaultcenterpage=1&amp;parentnodeid=3c13de0a4&amp;vbapositionanswer=35&amp;vbahtmlprocessed=1"/>
          <p:cNvSpPr/>
          <p:nvPr/>
        </p:nvSpPr>
        <p:spPr>
          <a:xfrm>
            <a:off x="10545763" y="3661646"/>
            <a:ext cx="441325" cy="3547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29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BD.84_1#07dc8dc34.choices?vbadefaultcenterpage=1&amp;parentnodeid=3c13de0a4&amp;vbahtmlprocessed=1"/>
              <p:cNvSpPr/>
              <p:nvPr/>
            </p:nvSpPr>
            <p:spPr>
              <a:xfrm>
                <a:off x="502920" y="4099288"/>
                <a:ext cx="11183112" cy="52527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2915920" algn="l"/>
                    <a:tab pos="5807075" algn="l"/>
                    <a:tab pos="848233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C.2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BD.84_1#07dc8dc34.choices?vbadefaultcenterpage=1&amp;parentnodeid=3c13de0a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099288"/>
                <a:ext cx="11183112" cy="525272"/>
              </a:xfrm>
              <a:prstGeom prst="rect">
                <a:avLst/>
              </a:prstGeom>
              <a:blipFill rotWithShape="1">
                <a:blip r:embed="rId4"/>
                <a:stretch>
                  <a:fillRect t="-69" r="1" b="-6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85_1#07dc8dc34?vbadefaultcenterpage=1&amp;parentnodeid=3c13de0a4&amp;vbahtmlprocessed=1&amp;bbb=1&amp;hasbroken=1"/>
              <p:cNvSpPr/>
              <p:nvPr/>
            </p:nvSpPr>
            <p:spPr>
              <a:xfrm>
                <a:off x="502920" y="1260475"/>
                <a:ext cx="11182985" cy="263398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的渐近线方程为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±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，设双曲线上的点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到两条渐近线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±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sSubSup>
                              <m:sSub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85_1#07dc8dc34?vbadefaultcenterpage=1&amp;parentnodeid=3c13de0a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60475"/>
                <a:ext cx="11182985" cy="2633980"/>
              </a:xfrm>
              <a:prstGeom prst="rect">
                <a:avLst/>
              </a:prstGeom>
              <a:blipFill rotWithShape="1">
                <a:blip r:embed="rId4"/>
                <a:stretch>
                  <a:fillRect r="-1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6_AS.85_2#07dc8dc34?vbadefaultcenterpage=1&amp;parentnodeid=3c13de0a4&amp;vbahtmlprocessed=1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72965" y="3894310"/>
            <a:ext cx="267919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85_1#07dc8dc34?vbadefaultcenterpage=1&amp;parentnodeid=3c13de0a4&amp;vbahtmlprocessed=1&amp;bbb=1&amp;hasbroken=1"/>
              <p:cNvSpPr/>
              <p:nvPr/>
            </p:nvSpPr>
            <p:spPr>
              <a:xfrm>
                <a:off x="502920" y="1260475"/>
                <a:ext cx="11182985" cy="256222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𝑂𝑃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𝑂𝑃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恒成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立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，整理得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，则离心率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的离心率的最大值为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.故选A.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85_1#07dc8dc34?vbadefaultcenterpage=1&amp;parentnodeid=3c13de0a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60475"/>
                <a:ext cx="11182985" cy="256222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2606dde31.fixed?vbadefaultcenterpage=1&amp;parentnodeid=7c94fe1a9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4400" dirty="0"/>
          </a:p>
        </p:txBody>
      </p:sp>
      <p:pic>
        <p:nvPicPr>
          <p:cNvPr id="3" name="C_3#2606dde31.fixed?vbadefaultcenterpage=1&amp;parentnodeid=7c94fe1a9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BD.86_1#32e2c01b5?vbadefaultcenterpage=1&amp;parentnodeid=3c13de0a4&amp;vbahtmlprocessed=1&amp;bbb=1&amp;hasbroken=1"/>
              <p:cNvSpPr/>
              <p:nvPr/>
            </p:nvSpPr>
            <p:spPr>
              <a:xfrm>
                <a:off x="502920" y="2738769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已知在数列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{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}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𝐍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上.若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恒成立，则实数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BD.86_1#32e2c01b5?vbadefaultcenterpage=1&amp;parentnodeid=3c13de0a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38769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1" r="1" b="-80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6_AN.87_1#32e2c01b5.bracket?vbadefaultcenterpage=1&amp;parentnodeid=3c13de0a4&amp;vbapositionanswer=36&amp;vbahtmlprocessed=1"/>
          <p:cNvSpPr/>
          <p:nvPr/>
        </p:nvSpPr>
        <p:spPr>
          <a:xfrm>
            <a:off x="8779701" y="3287409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BD.88_1#32e2c01b5.choices?vbadefaultcenterpage=1&amp;parentnodeid=3c13de0a4&amp;vbahtmlprocessed=1"/>
              <p:cNvSpPr/>
              <p:nvPr/>
            </p:nvSpPr>
            <p:spPr>
              <a:xfrm>
                <a:off x="502920" y="3780676"/>
                <a:ext cx="11183112" cy="6265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  <a:tabLst>
                    <a:tab pos="2801620" algn="l"/>
                    <a:tab pos="5591175" algn="l"/>
                    <a:tab pos="850773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+∞)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+∞)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+∞)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BD.88_1#32e2c01b5.choices?vbadefaultcenterpage=1&amp;parentnodeid=3c13de0a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780676"/>
                <a:ext cx="11183112" cy="626555"/>
              </a:xfrm>
              <a:prstGeom prst="rect">
                <a:avLst/>
              </a:prstGeom>
              <a:blipFill rotWithShape="1">
                <a:blip r:embed="rId4"/>
                <a:stretch>
                  <a:fillRect t="-83" r="1" b="-2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89_1#32e2c01b5?vbadefaultcenterpage=1&amp;parentnodeid=3c13de0a4&amp;vbahtmlprocessed=1&amp;bbb=1&amp;hasbroken=1"/>
              <p:cNvSpPr/>
              <p:nvPr/>
            </p:nvSpPr>
            <p:spPr>
              <a:xfrm>
                <a:off x="502920" y="842010"/>
                <a:ext cx="11182985" cy="57378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由题意可得，双曲线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的渐近线方程为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𝐍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，可得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=1−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{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}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为递减数列，且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∈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𝐍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{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}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为递减数列，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.记点</a:t>
                </a:r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的斜率，记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由双曲线的性质以及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{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}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为递减数列可知，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{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}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为递减数列，即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，且随着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增大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越接近渐近线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接近于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故选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89_1#32e2c01b5?vbadefaultcenterpage=1&amp;parentnodeid=3c13de0a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42010"/>
                <a:ext cx="11182985" cy="57378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69fde2c7c.fixed?vbadefaultcenterpage=1&amp;parentnodeid=7c94fe1a9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拓展教材</a:t>
            </a:r>
            <a:r>
              <a:rPr lang="en-US" altLang="zh-CN" sz="44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深度学习</a:t>
            </a:r>
            <a:endParaRPr lang="en-US" altLang="zh-CN" sz="4400" dirty="0"/>
          </a:p>
        </p:txBody>
      </p:sp>
      <p:pic>
        <p:nvPicPr>
          <p:cNvPr id="3" name="C_3#69fde2c7c.fixed?vbadefaultcenterpage=1&amp;parentnodeid=7c94fe1a9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_4_BD#e63e414ca?vbadefaultcenterpage=1&amp;parentnodeid=69fde2c7c&amp;vbahtmlprocessed=1&amp;bbb=1&amp;hasbroken=1"/>
              <p:cNvSpPr/>
              <p:nvPr/>
            </p:nvSpPr>
            <p:spPr>
              <a:xfrm>
                <a:off x="502920" y="2220006"/>
                <a:ext cx="11183112" cy="268058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椭圆、双曲线的第三定义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椭圆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、双曲线的第三定义：平面内到两定点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的斜率乘积等于常数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的动点的轨迹叫作椭圆或双曲线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，其中两个定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点为椭圆或双曲线的两个顶点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当常数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时，轨迹为椭圆，当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−1&gt;0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时，轨迹为双曲线.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P_4_BD#e63e414ca?vbadefaultcenterpage=1&amp;parentnodeid=69fde2c7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20006"/>
                <a:ext cx="11183112" cy="2680589"/>
              </a:xfrm>
              <a:prstGeom prst="rect">
                <a:avLst/>
              </a:prstGeom>
              <a:blipFill rotWithShape="1">
                <a:blip r:embed="rId3"/>
                <a:stretch>
                  <a:fillRect t="-2" r="1" b="-3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_4_BD#e63e414ca?vbadefaultcenterpage=1&amp;parentnodeid=69fde2c7c&amp;vbahtmlprocessed=1&amp;bbb=1&amp;hasbroken=1"/>
              <p:cNvSpPr/>
              <p:nvPr/>
            </p:nvSpPr>
            <p:spPr>
              <a:xfrm>
                <a:off x="502920" y="1055098"/>
                <a:ext cx="11183112" cy="501040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以焦点在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轴上的椭圆和双曲线为例，由第三定义易得如下结论：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【结论1】若过原点的直线交椭圆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是椭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上异于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两点的任意一点，则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.（当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为长轴的两端点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或短轴的两端点时也成立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【结论2】若过原点的直线交双曲线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上异于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两点的任意一点，则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.（当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为实轴的两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端点时也成立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P_4_BD#e63e414ca?vbadefaultcenterpage=1&amp;parentnodeid=69fde2c7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055098"/>
                <a:ext cx="11183112" cy="5010404"/>
              </a:xfrm>
              <a:prstGeom prst="rect">
                <a:avLst/>
              </a:prstGeom>
              <a:blipFill rotWithShape="1">
                <a:blip r:embed="rId3"/>
                <a:stretch>
                  <a:fillRect t="-7" r="1" b="-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_4_BD#e63e414ca?vbadefaultcenterpage=1&amp;parentnodeid=69fde2c7c&amp;vbahtmlprocessed=1&amp;bbb=1&amp;hasbroken=1"/>
              <p:cNvSpPr/>
              <p:nvPr/>
            </p:nvSpPr>
            <p:spPr>
              <a:xfrm>
                <a:off x="502920" y="2326082"/>
                <a:ext cx="11183112" cy="248113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以焦点在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轴上的椭圆和双曲线为例，由第三定义易得有关中点弦的如下推论：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【推论1】若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的不平行于对称轴的弦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为坐标原点，则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𝑂𝑃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P_4_BD#e63e414ca?vbadefaultcenterpage=1&amp;parentnodeid=69fde2c7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26082"/>
                <a:ext cx="11183112" cy="2481136"/>
              </a:xfrm>
              <a:prstGeom prst="rect">
                <a:avLst/>
              </a:prstGeom>
              <a:blipFill rotWithShape="1">
                <a:blip r:embed="rId3"/>
                <a:stretch>
                  <a:fillRect t="-3" r="-2917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_4_BD#e63e414ca?vbadefaultcenterpage=1&amp;parentnodeid=69fde2c7c&amp;vbahtmlprocessed=1&amp;bbb=1&amp;hasbroken=1"/>
              <p:cNvSpPr/>
              <p:nvPr/>
            </p:nvSpPr>
            <p:spPr>
              <a:xfrm>
                <a:off x="502920" y="987248"/>
                <a:ext cx="11183112" cy="130498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【推论2】若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为双曲线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的不平行于对称轴的弦，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为坐标原点，则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𝑂𝑃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P_4_BD#e63e414ca?vbadefaultcenterpage=1&amp;parentnodeid=69fde2c7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87248"/>
                <a:ext cx="11183112" cy="1304989"/>
              </a:xfrm>
              <a:prstGeom prst="rect">
                <a:avLst/>
              </a:prstGeom>
              <a:blipFill rotWithShape="1">
                <a:blip r:embed="rId3"/>
                <a:stretch>
                  <a:fillRect t="-35" r="1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4_BD.90_1#a88ab5b23?vbadefaultcenterpage=1&amp;parentnodeid=69fde2c7c&amp;vbahtmlprocessed=1&amp;bbb=1&amp;hasbroken=1"/>
              <p:cNvSpPr/>
              <p:nvPr/>
            </p:nvSpPr>
            <p:spPr>
              <a:xfrm>
                <a:off x="502920" y="4812996"/>
                <a:ext cx="11183112" cy="134575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</a:t>
                </a:r>
                <a:r>
                  <a:rPr lang="en-US" altLang="zh-CN" sz="2400" b="1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例</a:t>
                </a:r>
                <a:r>
                  <a:rPr lang="en-US" altLang="zh-CN" sz="2400" b="1" i="0" spc="-5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已知过原点的直线交椭圆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spc="-5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pc="-5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spc="-5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spc="-5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spc="-5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spc="-5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spc="-5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pc="-5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spc="-5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spc="-5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spc="-5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spc="-5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spc="-5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两点，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是椭圆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5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上异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spc="-5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两点的任意一点，则当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斜率存在时，判断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sub>
                    </m:sSub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b>
                      <m:sSubPr>
                        <m:ctrlPr>
                          <a:rPr lang="en-US" altLang="zh-CN" sz="2400" b="0" i="1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𝑃𝐵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是否为定值,并说明理由.</a:t>
                </a:r>
                <a:endParaRPr lang="en-US" altLang="zh-CN" sz="2400" spc="-50" dirty="0"/>
              </a:p>
            </p:txBody>
          </p:sp>
        </mc:Choice>
        <mc:Fallback xmlns="">
          <p:sp>
            <p:nvSpPr>
              <p:cNvPr id="4" name="QO_4_BD.90_1#a88ab5b23?vbadefaultcenterpage=1&amp;parentnodeid=69fde2c7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812996"/>
                <a:ext cx="11183112" cy="1345756"/>
              </a:xfrm>
              <a:prstGeom prst="rect">
                <a:avLst/>
              </a:prstGeom>
              <a:blipFill rotWithShape="1">
                <a:blip r:embed="rId4"/>
                <a:stretch>
                  <a:fillRect t="-25" r="-641" b="-34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8" name="图片 107"/>
          <p:cNvPicPr/>
          <p:nvPr/>
        </p:nvPicPr>
        <p:blipFill>
          <a:blip r:embed="rId5"/>
          <a:stretch>
            <a:fillRect/>
          </a:stretch>
        </p:blipFill>
        <p:spPr>
          <a:xfrm>
            <a:off x="4390390" y="2425065"/>
            <a:ext cx="3411855" cy="23882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split dir="in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4_AS.91_1#a88ab5b23?vbadefaultcenterpage=1&amp;parentnodeid=69fde2c7c&amp;vbahtmlprocessed=1"/>
              <p:cNvSpPr/>
              <p:nvPr/>
            </p:nvSpPr>
            <p:spPr>
              <a:xfrm>
                <a:off x="502920" y="1495439"/>
                <a:ext cx="11183112" cy="415512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在椭圆上，所以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 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两式作差得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,为定值.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4_AS.91_1#a88ab5b23?vbadefaultcenterpage=1&amp;parentnodeid=69fde2c7c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95439"/>
                <a:ext cx="11183112" cy="4155123"/>
              </a:xfrm>
              <a:prstGeom prst="rect">
                <a:avLst/>
              </a:prstGeom>
              <a:blipFill rotWithShape="1">
                <a:blip r:embed="rId3"/>
                <a:stretch>
                  <a:fillRect r="1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4_BD.92_1#af9bebb68?vbadefaultcenterpage=1&amp;parentnodeid=69fde2c7c&amp;vbahtmlprocessed=1&amp;bbb=1&amp;hasbroken=1"/>
              <p:cNvSpPr/>
              <p:nvPr/>
            </p:nvSpPr>
            <p:spPr>
              <a:xfrm>
                <a:off x="502920" y="2197939"/>
                <a:ext cx="11183112" cy="27501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变式设问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若将典例中的条件“过原点的直线交椭圆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: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是椭圆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上异于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两点的任意一点”改为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“不过原点的直线交椭圆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是弦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为原点”，则当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斜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率存在时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，判断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𝑂𝑃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是否为定值，并说明理由.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4_BD.92_1#af9bebb68?vbadefaultcenterpage=1&amp;parentnodeid=69fde2c7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197939"/>
                <a:ext cx="11183112" cy="2750122"/>
              </a:xfrm>
              <a:prstGeom prst="rect">
                <a:avLst/>
              </a:prstGeom>
              <a:blipFill rotWithShape="1">
                <a:blip r:embed="rId3"/>
                <a:stretch>
                  <a:fillRect t="-7" r="1" b="-1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4_AS.93_1#af9bebb68?vbadefaultcenterpage=1&amp;parentnodeid=69fde2c7c&amp;vbahtmlprocessed=1"/>
              <p:cNvSpPr/>
              <p:nvPr/>
            </p:nvSpPr>
            <p:spPr>
              <a:xfrm>
                <a:off x="502920" y="1495439"/>
                <a:ext cx="11183112" cy="415512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𝑂𝑃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在椭圆上，所以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 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bSup>
                              </m:num>
                              <m:den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两式作差得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𝑂𝑃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,为定值.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4_AS.93_1#af9bebb68?vbadefaultcenterpage=1&amp;parentnodeid=69fde2c7c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95439"/>
                <a:ext cx="11183112" cy="4155123"/>
              </a:xfrm>
              <a:prstGeom prst="rect">
                <a:avLst/>
              </a:prstGeom>
              <a:blipFill rotWithShape="1">
                <a:blip r:embed="rId3"/>
                <a:stretch>
                  <a:fillRect r="1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8d430a295?vbadefaultcenterpage=1&amp;parentnodeid=2606dde31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C_5_BD#fa44d9cae?segpoint=1&amp;vbadefaultcenterpage=1&amp;parentnodeid=8d430a295&amp;vbahtmlprocessed=1"/>
          <p:cNvSpPr/>
          <p:nvPr/>
        </p:nvSpPr>
        <p:spPr>
          <a:xfrm>
            <a:off x="502920" y="1419448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一、双曲线的定义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_6_BD#cca4a93c4?segpoint=1&amp;vbadefaultcenterpage=1&amp;parentnodeid=fa44d9cae&amp;vbahtmlprocessed=1&amp;bbb=1&amp;hasbroken=1"/>
              <p:cNvSpPr/>
              <p:nvPr/>
            </p:nvSpPr>
            <p:spPr>
              <a:xfrm>
                <a:off x="502920" y="2008791"/>
                <a:ext cx="11183112" cy="21359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平面内与两个定点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的距离之差的绝对值等于非零常数（小于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）的点的轨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迹叫作①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.这两个定点叫作双曲线的②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，两焦点间的距离叫作双曲线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的③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集合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={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</m:e>
                    </m:d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|=2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}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为常数.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P_6_BD#cca4a93c4?segpoint=1&amp;vbadefaultcenterpage=1&amp;parentnodeid=fa44d9ca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008791"/>
                <a:ext cx="11183112" cy="2135950"/>
              </a:xfrm>
              <a:prstGeom prst="rect">
                <a:avLst/>
              </a:prstGeom>
              <a:blipFill rotWithShape="1">
                <a:blip r:embed="rId4"/>
                <a:stretch>
                  <a:fillRect t="-13" r="1" b="-27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P_6_BD#cca4a93c4?segpoint=1&amp;vbadefaultcenterpage=1&amp;parentnodeid=fa44d9cae&amp;vbahtmlprocessed=1"/>
              <p:cNvSpPr/>
              <p:nvPr/>
            </p:nvSpPr>
            <p:spPr>
              <a:xfrm>
                <a:off x="502920" y="4149948"/>
                <a:ext cx="11183112" cy="1583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若④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，则集合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为双曲线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若⑤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，则集合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为两条射线；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若⑥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，则集合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为空集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P_6_BD#cca4a93c4?segpoint=1&amp;vbadefaultcenterpage=1&amp;parentnodeid=fa44d9ca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149948"/>
                <a:ext cx="11183112" cy="1583309"/>
              </a:xfrm>
              <a:prstGeom prst="rect">
                <a:avLst/>
              </a:prstGeom>
              <a:blipFill rotWithShape="1">
                <a:blip r:embed="rId5"/>
                <a:stretch>
                  <a:fillRect t="-14" r="1" b="-3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_6_AN.1_1#cca4a93c4.blank?vbadefaultcenterpage=1&amp;parentnodeid=fa44d9cae&amp;vbapositionanswer=1&amp;vbahtmlprocessed=1"/>
          <p:cNvSpPr/>
          <p:nvPr/>
        </p:nvSpPr>
        <p:spPr>
          <a:xfrm>
            <a:off x="1772920" y="2519331"/>
            <a:ext cx="1135063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双曲线</a:t>
            </a:r>
            <a:endParaRPr lang="en-US" altLang="zh-CN" sz="2400" dirty="0"/>
          </a:p>
        </p:txBody>
      </p:sp>
      <p:sp>
        <p:nvSpPr>
          <p:cNvPr id="9" name="P_6_AN.2_1#cca4a93c4.blank?vbadefaultcenterpage=1&amp;parentnodeid=fa44d9cae&amp;vbapositionanswer=2&amp;vbahtmlprocessed=1"/>
          <p:cNvSpPr/>
          <p:nvPr/>
        </p:nvSpPr>
        <p:spPr>
          <a:xfrm>
            <a:off x="6725920" y="2519331"/>
            <a:ext cx="830263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焦点</a:t>
            </a:r>
            <a:endParaRPr lang="en-US" altLang="zh-CN" sz="2400" dirty="0"/>
          </a:p>
        </p:txBody>
      </p:sp>
      <p:sp>
        <p:nvSpPr>
          <p:cNvPr id="10" name="P_6_AN.3_1#cca4a93c4.blank?vbadefaultcenterpage=1&amp;parentnodeid=fa44d9cae&amp;vbapositionanswer=3&amp;vbahtmlprocessed=1"/>
          <p:cNvSpPr/>
          <p:nvPr/>
        </p:nvSpPr>
        <p:spPr>
          <a:xfrm>
            <a:off x="1163320" y="3067971"/>
            <a:ext cx="830263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焦距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_6_AN.4_1#cca4a93c4.blank?vbadefaultcenterpage=1&amp;parentnodeid=fa44d9cae&amp;vbapositionanswer=4&amp;vbahtmlprocessed=1"/>
              <p:cNvSpPr/>
              <p:nvPr/>
            </p:nvSpPr>
            <p:spPr>
              <a:xfrm>
                <a:off x="1353820" y="4210209"/>
                <a:ext cx="1672146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11" name="P_6_AN.4_1#cca4a93c4.blank?vbadefaultcenterpage=1&amp;parentnodeid=fa44d9cae&amp;vbapositionanswer=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820" y="4210209"/>
                <a:ext cx="1672146" cy="353441"/>
              </a:xfrm>
              <a:prstGeom prst="rect">
                <a:avLst/>
              </a:prstGeom>
              <a:blipFill rotWithShape="1">
                <a:blip r:embed="rId6"/>
                <a:stretch>
                  <a:fillRect t="-45" r="11" b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_6_AN.5_1#cca4a93c4.blank?vbadefaultcenterpage=1&amp;parentnodeid=fa44d9cae&amp;vbapositionanswer=5&amp;vbahtmlprocessed=1"/>
              <p:cNvSpPr/>
              <p:nvPr/>
            </p:nvSpPr>
            <p:spPr>
              <a:xfrm>
                <a:off x="1353820" y="4765707"/>
                <a:ext cx="1670558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12" name="P_6_AN.5_1#cca4a93c4.blank?vbadefaultcenterpage=1&amp;parentnodeid=fa44d9cae&amp;vbapositionanswer=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820" y="4765707"/>
                <a:ext cx="1670558" cy="353441"/>
              </a:xfrm>
              <a:prstGeom prst="rect">
                <a:avLst/>
              </a:prstGeom>
              <a:blipFill rotWithShape="1">
                <a:blip r:embed="rId7"/>
                <a:stretch>
                  <a:fillRect t="-9" r="30" b="-7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_6_AN.6_1#cca4a93c4.blank?vbadefaultcenterpage=1&amp;parentnodeid=fa44d9cae&amp;vbapositionanswer=6&amp;vbahtmlprocessed=1"/>
              <p:cNvSpPr/>
              <p:nvPr/>
            </p:nvSpPr>
            <p:spPr>
              <a:xfrm>
                <a:off x="1353820" y="5307489"/>
                <a:ext cx="1672146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13" name="P_6_AN.6_1#cca4a93c4.blank?vbadefaultcenterpage=1&amp;parentnodeid=fa44d9cae&amp;vbapositionanswer=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820" y="5307489"/>
                <a:ext cx="1672146" cy="353441"/>
              </a:xfrm>
              <a:prstGeom prst="rect">
                <a:avLst/>
              </a:prstGeom>
              <a:blipFill rotWithShape="1">
                <a:blip r:embed="rId8"/>
                <a:stretch>
                  <a:fillRect t="-45" r="11" b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9" grpId="0" build="p" animBg="1"/>
      <p:bldP spid="10" grpId="0" build="p" animBg="1"/>
      <p:bldP spid="11" grpId="0" build="p" animBg="1"/>
      <p:bldP spid="12" grpId="0" build="p" animBg="1"/>
      <p:bldP spid="13" grpId="0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4_BD.94_1#512d6b006?vbadefaultcenterpage=1&amp;parentnodeid=69fde2c7c&amp;vbahtmlprocessed=1&amp;bbb=1&amp;hasbroken=1"/>
              <p:cNvSpPr/>
              <p:nvPr/>
            </p:nvSpPr>
            <p:spPr>
              <a:xfrm>
                <a:off x="502920" y="1530460"/>
                <a:ext cx="11183112" cy="19518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深度训练1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为双曲线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上不同的三点，且满足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𝑃𝐵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𝑃𝑂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为坐标原点），直线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的斜率分别记为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的最小值为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</a:t>
                </a:r>
                <a:r>
                  <a:rPr lang="en-US" altLang="zh-CN" sz="4750" b="0" i="0" u="sng" kern="0" spc="-9990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4_BD.94_1#512d6b006?vbadefaultcenterpage=1&amp;parentnodeid=69fde2c7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530460"/>
                <a:ext cx="11183112" cy="1951800"/>
              </a:xfrm>
              <a:prstGeom prst="rect">
                <a:avLst/>
              </a:prstGeom>
              <a:blipFill rotWithShape="1">
                <a:blip r:embed="rId3"/>
                <a:stretch>
                  <a:fillRect t="-6" r="1" b="-3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4_AN.95_1#512d6b006.blank?vbadefaultcenterpage=1&amp;parentnodeid=69fde2c7c&amp;vbapositionanswer=37&amp;vbahtmlprocessed=1&amp;rh=43.2"/>
              <p:cNvSpPr/>
              <p:nvPr/>
            </p:nvSpPr>
            <p:spPr>
              <a:xfrm>
                <a:off x="2039620" y="2867324"/>
                <a:ext cx="284163" cy="51073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QB_4_AN.95_1#512d6b006.blank?vbadefaultcenterpage=1&amp;parentnodeid=69fde2c7c&amp;vbapositionanswer=37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9620" y="2867324"/>
                <a:ext cx="284163" cy="510731"/>
              </a:xfrm>
              <a:prstGeom prst="rect">
                <a:avLst/>
              </a:prstGeom>
              <a:blipFill rotWithShape="1">
                <a:blip r:embed="rId4"/>
                <a:stretch>
                  <a:fillRect t="-59" r="112" b="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4_AS.96_1#512d6b006?vbadefaultcenterpage=1&amp;parentnodeid=69fde2c7c&amp;vbahtmlprocessed=1&amp;bbb=1&amp;hasbroken=1"/>
              <p:cNvSpPr/>
              <p:nvPr/>
            </p:nvSpPr>
            <p:spPr>
              <a:xfrm>
                <a:off x="502920" y="3489307"/>
                <a:ext cx="11183112" cy="212623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𝑃𝐵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𝑃𝑂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知，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关于点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对称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，由双曲线的第三定义知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𝑃𝐴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𝑚𝑛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，当且仅当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 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𝑚𝑛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=4,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”成立，所以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4_AS.96_1#512d6b006?vbadefaultcenterpage=1&amp;parentnodeid=69fde2c7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489307"/>
                <a:ext cx="11183112" cy="2126234"/>
              </a:xfrm>
              <a:prstGeom prst="rect">
                <a:avLst/>
              </a:prstGeom>
              <a:blipFill rotWithShape="1">
                <a:blip r:embed="rId5"/>
                <a:stretch>
                  <a:fillRect t="-29" r="1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4_BD.97_1#5d95fc8e5?vbadefaultcenterpage=1&amp;parentnodeid=69fde2c7c&amp;vbahtmlprocessed=1&amp;bbb=1&amp;hasbroken=1"/>
              <p:cNvSpPr/>
              <p:nvPr/>
            </p:nvSpPr>
            <p:spPr>
              <a:xfrm>
                <a:off x="502920" y="2630787"/>
                <a:ext cx="11183112" cy="134169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深度训练2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（2023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全国乙卷）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为双曲线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上的两点，则下列四个点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中可为线段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的中点的是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4_BD.97_1#5d95fc8e5?vbadefaultcenterpage=1&amp;parentnodeid=69fde2c7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30787"/>
                <a:ext cx="11183112" cy="1341692"/>
              </a:xfrm>
              <a:prstGeom prst="rect">
                <a:avLst/>
              </a:prstGeom>
              <a:blipFill rotWithShape="1">
                <a:blip r:embed="rId3"/>
                <a:stretch>
                  <a:fillRect t="-46" r="1" b="-36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4_AN.98_1#5d95fc8e5.bracket?vbadefaultcenterpage=1&amp;parentnodeid=69fde2c7c&amp;vbapositionanswer=38&amp;vbahtmlprocessed=1"/>
          <p:cNvSpPr/>
          <p:nvPr/>
        </p:nvSpPr>
        <p:spPr>
          <a:xfrm>
            <a:off x="4219512" y="3486450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4_BD.99_1#5d95fc8e5.choices?vbadefaultcenterpage=1&amp;parentnodeid=69fde2c7c&amp;vbahtmlprocessed=1"/>
              <p:cNvSpPr/>
              <p:nvPr/>
            </p:nvSpPr>
            <p:spPr>
              <a:xfrm>
                <a:off x="502920" y="4035978"/>
                <a:ext cx="11183112" cy="479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2677795" algn="l"/>
                    <a:tab pos="5559425" algn="l"/>
                    <a:tab pos="821245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1,1</m:t>
                        </m:r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−1,2</m:t>
                        </m:r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1,3</m:t>
                        </m:r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−1,−4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4_BD.99_1#5d95fc8e5.choices?vbadefaultcenterpage=1&amp;parentnodeid=69fde2c7c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035978"/>
                <a:ext cx="11183112" cy="479235"/>
              </a:xfrm>
              <a:prstGeom prst="rect">
                <a:avLst/>
              </a:prstGeom>
              <a:blipFill rotWithShape="1">
                <a:blip r:embed="rId4"/>
                <a:stretch>
                  <a:fillRect t="-115" r="1" b="-14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4_AS.100_1#5d95fc8e5?vbadefaultcenterpage=1&amp;parentnodeid=69fde2c7c&amp;vbahtmlprocessed=1&amp;bbb=1&amp;hasbroken=1"/>
              <p:cNvSpPr/>
              <p:nvPr/>
            </p:nvSpPr>
            <p:spPr>
              <a:xfrm>
                <a:off x="502920" y="952990"/>
                <a:ext cx="11183112" cy="51765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由双曲线的第三定义可知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𝑂𝑃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=9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=9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−8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联立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=9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−8,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 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9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消去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72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−2×72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+73=0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此时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−2×72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−4×72×73&lt;0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与双曲线没有交点，所以A错误；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，联立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9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 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9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C_4_AS.100_1#5d95fc8e5?vbadefaultcenterpage=1&amp;parentnodeid=69fde2c7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52990"/>
                <a:ext cx="11183112" cy="5176520"/>
              </a:xfrm>
              <a:prstGeom prst="rect">
                <a:avLst/>
              </a:prstGeom>
              <a:blipFill rotWithShape="1">
                <a:blip r:embed="rId3"/>
                <a:stretch>
                  <a:fillRect t="-9" r="-2895" b="-10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4_AS.100_1#5d95fc8e5?vbadefaultcenterpage=1&amp;parentnodeid=69fde2c7c&amp;vbahtmlprocessed=1&amp;bbb=1&amp;hasbroken=1"/>
              <p:cNvSpPr/>
              <p:nvPr/>
            </p:nvSpPr>
            <p:spPr>
              <a:xfrm>
                <a:off x="502920" y="1188639"/>
                <a:ext cx="11183112" cy="472300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消去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45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+2×45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+61=0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，此时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2×45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−4×45×61&lt;0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，故直线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与双曲线无交点，所以B错误；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，此时直线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为双曲线的渐近线，故直线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曲线无交点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，所以C错误；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𝑙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sub>
                    </m:sSub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，联立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9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7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 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9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消去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63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+126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−193=0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，此时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126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+4×63×193&gt;0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双曲线有两个交点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，所以D正确.故选D.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4_AS.100_1#5d95fc8e5?vbadefaultcenterpage=1&amp;parentnodeid=69fde2c7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88639"/>
                <a:ext cx="11183112" cy="4723003"/>
              </a:xfrm>
              <a:prstGeom prst="rect">
                <a:avLst/>
              </a:prstGeom>
              <a:blipFill rotWithShape="1">
                <a:blip r:embed="rId2"/>
                <a:stretch>
                  <a:fillRect t="-12" r="-129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672334dc0?vbadefaultcenterpage=1&amp;parentnodeid=8d430a295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二、双曲线的标准方程和几何性质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P_6_BD#1e0c65993?colgroup=7,13,13&amp;vbadefaultcenterpage=1&amp;parentnodeid=672334dc0&amp;vbahtmlprocessed=1"/>
              <p:cNvGraphicFramePr>
                <a:graphicFrameLocks noGrp="1"/>
              </p:cNvGraphicFramePr>
              <p:nvPr/>
            </p:nvGraphicFramePr>
            <p:xfrm>
              <a:off x="502920" y="1419448"/>
              <a:ext cx="11186712" cy="4554665"/>
            </p:xfrm>
            <a:graphic>
              <a:graphicData uri="http://schemas.openxmlformats.org/drawingml/2006/table">
                <a:tbl>
                  <a:tblPr/>
                  <a:tblGrid>
                    <a:gridCol w="75744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681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985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6251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98881">
                    <a:tc gridSpan="2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标准方程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1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1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=1</m:t>
                              </m:r>
                              <m:d>
                                <m:d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&gt;0,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1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1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1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=1</m:t>
                              </m:r>
                              <m:d>
                                <m:d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&gt;0,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1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386584">
                    <a:tc gridSpan="2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图形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5356">
                    <a:tc rowSpan="3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性质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范围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𝑥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∈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−∞,−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]∪[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,+∞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𝑦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∈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𝑦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∈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−∞,−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]∪[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,+∞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𝑥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∈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𝐑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35356"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对称性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对称轴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：⑦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；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对称中心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：⑧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35356"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顶点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−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,0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,0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0,−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0,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P_6_BD#1e0c65993?colgroup=7,13,13&amp;vbadefaultcenterpage=1&amp;parentnodeid=672334dc0&amp;vbahtmlprocessed=1"/>
              <p:cNvGraphicFramePr>
                <a:graphicFrameLocks noGrp="1"/>
              </p:cNvGraphicFramePr>
              <p:nvPr/>
            </p:nvGraphicFramePr>
            <p:xfrm>
              <a:off x="502920" y="1419448"/>
              <a:ext cx="11186712" cy="4391533"/>
            </p:xfrm>
            <a:graphic>
              <a:graphicData uri="http://schemas.openxmlformats.org/drawingml/2006/table">
                <a:tbl>
                  <a:tblPr/>
                  <a:tblGrid>
                    <a:gridCol w="757441"/>
                    <a:gridCol w="1668174"/>
                    <a:gridCol w="4398583"/>
                    <a:gridCol w="4362514"/>
                  </a:tblGrid>
                  <a:tr h="730885">
                    <a:tc gridSpan="2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标准方程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  <a:tr h="2386584">
                    <a:tc gridSpan="2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图形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74980">
                    <a:tc rowSpan="3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性质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范围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  <a:tr h="435356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对称性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对称轴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：⑦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；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对称中心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：⑧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</a:tr>
                  <a:tr h="474980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顶点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4" name="P_6_BD#1e0c65993.table_image?tableimageindex=1&amp;vbadefaultcenterpage=1&amp;parentnodeid=672334dc0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66539" y="2200625"/>
            <a:ext cx="2322576" cy="222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P_6_BD#1e0c65993.table_image?tableimageindex=2&amp;vbadefaultcenterpage=1&amp;parentnodeid=672334dc0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7087" y="2200625"/>
            <a:ext cx="2322576" cy="222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P_6_AN.7_1#1e0c65993.blank?vbadefaultcenterpage=1&amp;parentnodeid=672334dc0&amp;vbapositionanswer=7&amp;vbahtmlprocessed=1&amp;bbb=1"/>
              <p:cNvSpPr/>
              <p:nvPr/>
            </p:nvSpPr>
            <p:spPr>
              <a:xfrm>
                <a:off x="4511835" y="5068615"/>
                <a:ext cx="1252665" cy="35477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88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6" name="P_6_AN.7_1#1e0c65993.blank?vbadefaultcenterpage=1&amp;parentnodeid=672334dc0&amp;vbapositionanswer=7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835" y="5068615"/>
                <a:ext cx="1252665" cy="354775"/>
              </a:xfrm>
              <a:prstGeom prst="rect">
                <a:avLst/>
              </a:prstGeom>
              <a:blipFill>
                <a:blip r:embed="rId6"/>
                <a:stretch>
                  <a:fillRect t="-30508" r="-5825" b="-49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_6_AN.8_1#1e0c65993.blank?vbadefaultcenterpage=1&amp;parentnodeid=672334dc0&amp;vbapositionanswer=8&amp;vbahtmlprocessed=1"/>
          <p:cNvSpPr/>
          <p:nvPr/>
        </p:nvSpPr>
        <p:spPr>
          <a:xfrm>
            <a:off x="7931955" y="4982782"/>
            <a:ext cx="830263" cy="431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37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原点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P_6_BD#1e0c65993?colgroup=7,13,13&amp;vbadefaultcenterpage=1&amp;parentnodeid=672334dc0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644" y="1702195"/>
              <a:ext cx="11186712" cy="4723829"/>
            </p:xfrm>
            <a:graphic>
              <a:graphicData uri="http://schemas.openxmlformats.org/drawingml/2006/table">
                <a:tbl>
                  <a:tblPr/>
                  <a:tblGrid>
                    <a:gridCol w="75744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6817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39858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36251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698881">
                    <a:tc gridSpan="2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标准方程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1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1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=1</m:t>
                              </m:r>
                              <m:d>
                                <m:d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&gt;0,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1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1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1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en-US" altLang="zh-CN" sz="2400" b="1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=1</m:t>
                              </m:r>
                              <m:d>
                                <m:dPr>
                                  <m:ctrlP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&gt;0,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  <m:r>
                                    <a:rPr lang="en-US" altLang="zh-CN" sz="2400" b="1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&gt;0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1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705549">
                    <a:tc rowSpan="4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性质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渐近线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⑨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</a:t>
                          </a:r>
                          <a:r>
                            <a:rPr lang="en-US" altLang="zh-CN" sz="4150" b="0" i="0" u="sng" kern="0" spc="-99900">
                              <a:solidFill>
                                <a:srgbClr val="FFFFFF"/>
                              </a:solidFill>
                              <a:latin typeface="宋体" panose="02010600030101010101" pitchFamily="2" charset="-122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⑩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</a:t>
                          </a:r>
                          <a:r>
                            <a:rPr lang="en-US" altLang="zh-CN" sz="3950" b="0" i="0" u="sng" kern="0" spc="-99900">
                              <a:solidFill>
                                <a:srgbClr val="FFFFFF"/>
                              </a:solidFill>
                              <a:latin typeface="宋体" panose="02010600030101010101" pitchFamily="2" charset="-122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71576"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离心率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𝑒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⑪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</a:t>
                          </a:r>
                          <a:r>
                            <a:rPr lang="en-US" altLang="zh-CN" sz="3950" b="0" i="0" u="sng" kern="0" spc="-99900">
                              <a:solidFill>
                                <a:srgbClr val="FFFFFF"/>
                              </a:solidFill>
                              <a:latin typeface="宋体" panose="02010600030101010101" pitchFamily="2" charset="-122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𝑒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∈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1,+∞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10844"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的关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⑫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380109"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实、虚轴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线段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叫作双曲线的实轴，它的长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⑬</a:t>
                          </a:r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；</a:t>
                          </a:r>
                          <a:endParaRPr lang="en-US" altLang="zh-CN" sz="1200" dirty="0"/>
                        </a:p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线段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叫作双曲线的虚轴，它的长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⑭</a:t>
                          </a:r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.</a:t>
                          </a:r>
                          <a:endParaRPr lang="en-US" altLang="zh-CN" sz="1200" dirty="0"/>
                        </a:p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(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叫作双曲线的实半轴长，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叫作双曲线的虚半轴长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P_6_BD#1e0c65993?colgroup=7,13,13&amp;vbadefaultcenterpage=1&amp;parentnodeid=672334dc0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644" y="1702195"/>
              <a:ext cx="11186712" cy="4366959"/>
            </p:xfrm>
            <a:graphic>
              <a:graphicData uri="http://schemas.openxmlformats.org/drawingml/2006/table">
                <a:tbl>
                  <a:tblPr/>
                  <a:tblGrid>
                    <a:gridCol w="757441"/>
                    <a:gridCol w="1668174"/>
                    <a:gridCol w="4398583"/>
                    <a:gridCol w="4362514"/>
                  </a:tblGrid>
                  <a:tr h="730885">
                    <a:tc gridSpan="2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标准方程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  <a:tr h="705549">
                    <a:tc rowSpan="4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性质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渐近线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⑨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</a:t>
                          </a:r>
                          <a:r>
                            <a:rPr lang="en-US" altLang="zh-CN" sz="4150" b="0" i="0" u="sng" kern="0" spc="-99900">
                              <a:solidFill>
                                <a:srgbClr val="FFFFFF"/>
                              </a:solidFill>
                              <a:latin typeface="宋体" panose="02010600030101010101" pitchFamily="2" charset="-122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⑩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</a:t>
                          </a:r>
                          <a:r>
                            <a:rPr lang="en-US" altLang="zh-CN" sz="3950" b="0" i="0" u="sng" kern="0" spc="-99900">
                              <a:solidFill>
                                <a:srgbClr val="FFFFFF"/>
                              </a:solidFill>
                              <a:latin typeface="宋体" panose="02010600030101010101" pitchFamily="2" charset="-122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782320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离心率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 hMerge="1">
                      <a:tcPr/>
                    </a:tc>
                  </a:tr>
                  <a:tr h="949960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 hMerge="1">
                      <a:tcPr/>
                    </a:tc>
                  </a:tr>
                  <a:tr h="1424940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实、虚轴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6_AN.9_1#1e0c65993.blank?vbadefaultcenterpage=1&amp;parentnodeid=672334dc0&amp;vbapositionanswer=9&amp;vbahtmlprocessed=1&amp;bbb=1&amp;rh=43.2"/>
              <p:cNvSpPr/>
              <p:nvPr/>
            </p:nvSpPr>
            <p:spPr>
              <a:xfrm>
                <a:off x="3305335" y="2502040"/>
                <a:ext cx="1371791" cy="52222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15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P_6_AN.9_1#1e0c65993.blank?vbadefaultcenterpage=1&amp;parentnodeid=672334dc0&amp;vbapositionanswer=9&amp;vbahtmlprocessed=1&amp;bbb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5335" y="2502040"/>
                <a:ext cx="1371791" cy="522224"/>
              </a:xfrm>
              <a:prstGeom prst="rect">
                <a:avLst/>
              </a:prstGeom>
              <a:blipFill rotWithShape="1">
                <a:blip r:embed="rId4"/>
                <a:stretch>
                  <a:fillRect l="-12" t="-27" r="26" b="-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_6_AN.10_1#1e0c65993.blank?vbadefaultcenterpage=1&amp;parentnodeid=672334dc0&amp;vbapositionanswer=10&amp;vbahtmlprocessed=1&amp;bbb=1&amp;rh=43.2"/>
              <p:cNvSpPr/>
              <p:nvPr/>
            </p:nvSpPr>
            <p:spPr>
              <a:xfrm>
                <a:off x="7703917" y="2519821"/>
                <a:ext cx="1371791" cy="5461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28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4" name="P_6_AN.10_1#1e0c65993.blank?vbadefaultcenterpage=1&amp;parentnodeid=672334dc0&amp;vbapositionanswer=10&amp;vbahtmlprocessed=1&amp;bbb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3917" y="2519821"/>
                <a:ext cx="1371791" cy="546100"/>
              </a:xfrm>
              <a:prstGeom prst="rect">
                <a:avLst/>
              </a:prstGeom>
              <a:blipFill rotWithShape="1">
                <a:blip r:embed="rId5"/>
                <a:stretch>
                  <a:fillRect l="-7" t="-26" r="21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P_6_AN.11_1#1e0c65993.blank?vbadefaultcenterpage=1&amp;parentnodeid=672334dc0&amp;vbapositionanswer=11&amp;vbahtmlprocessed=1&amp;rh=43.2"/>
              <p:cNvSpPr/>
              <p:nvPr/>
            </p:nvSpPr>
            <p:spPr>
              <a:xfrm>
                <a:off x="3862452" y="3316605"/>
                <a:ext cx="300673" cy="5461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28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5" name="P_6_AN.11_1#1e0c65993.blank?vbadefaultcenterpage=1&amp;parentnodeid=672334dc0&amp;vbapositionanswer=11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452" y="3316605"/>
                <a:ext cx="300673" cy="546100"/>
              </a:xfrm>
              <a:prstGeom prst="rect">
                <a:avLst/>
              </a:prstGeom>
              <a:blipFill rotWithShape="1">
                <a:blip r:embed="rId6"/>
                <a:stretch>
                  <a:fillRect l="-127" r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P_6_AN.12_1#1e0c65993.blank?vbadefaultcenterpage=1&amp;parentnodeid=672334dc0&amp;vbapositionanswer=12&amp;vbahtmlprocessed=1&amp;bbb=1"/>
              <p:cNvSpPr/>
              <p:nvPr/>
            </p:nvSpPr>
            <p:spPr>
              <a:xfrm>
                <a:off x="4012789" y="4265372"/>
                <a:ext cx="1152589" cy="34391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87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6" name="P_6_AN.12_1#1e0c65993.blank?vbadefaultcenterpage=1&amp;parentnodeid=672334dc0&amp;vbapositionanswer=12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2789" y="4265372"/>
                <a:ext cx="1152589" cy="343916"/>
              </a:xfrm>
              <a:prstGeom prst="rect">
                <a:avLst/>
              </a:prstGeom>
              <a:blipFill rotWithShape="1">
                <a:blip r:embed="rId7"/>
                <a:stretch>
                  <a:fillRect l="-19" t="-22" r="25" b="-59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_6_AN.13_1#1e0c65993.blank?vbadefaultcenterpage=1&amp;parentnodeid=672334dc0&amp;vbapositionanswer=13&amp;vbahtmlprocessed=1&amp;bbb=1"/>
              <p:cNvSpPr/>
              <p:nvPr/>
            </p:nvSpPr>
            <p:spPr>
              <a:xfrm>
                <a:off x="9528018" y="5043374"/>
                <a:ext cx="501142" cy="355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815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7" name="P_6_AN.13_1#1e0c65993.blank?vbadefaultcenterpage=1&amp;parentnodeid=672334dc0&amp;vbapositionanswer=13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018" y="5043374"/>
                <a:ext cx="501142" cy="355600"/>
              </a:xfrm>
              <a:prstGeom prst="rect">
                <a:avLst/>
              </a:prstGeom>
              <a:blipFill rotWithShape="1">
                <a:blip r:embed="rId8"/>
                <a:stretch>
                  <a:fillRect l="-95" t="-57" r="121" b="-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_6_AN.14_1#1e0c65993.blank?vbadefaultcenterpage=1&amp;parentnodeid=672334dc0&amp;vbapositionanswer=14&amp;vbahtmlprocessed=1&amp;bbb=1"/>
              <p:cNvSpPr/>
              <p:nvPr/>
            </p:nvSpPr>
            <p:spPr>
              <a:xfrm>
                <a:off x="9528399" y="5516576"/>
                <a:ext cx="495618" cy="355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815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8" name="P_6_AN.14_1#1e0c65993.blank?vbadefaultcenterpage=1&amp;parentnodeid=672334dc0&amp;vbapositionanswer=14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8399" y="5516576"/>
                <a:ext cx="495618" cy="355600"/>
              </a:xfrm>
              <a:prstGeom prst="rect">
                <a:avLst/>
              </a:prstGeom>
              <a:blipFill rotWithShape="1">
                <a:blip r:embed="rId9"/>
                <a:stretch>
                  <a:fillRect l="-45" t="-93" r="109" b="-4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P_6_BD#1e0c65993?colgroup=7,13,13&amp;vbadefaultcenterpage=1&amp;parentnodeid=672334dc0&amp;vbahtmlprocessed=1&amp;bbb=1"/>
          <p:cNvSpPr txBox="1"/>
          <p:nvPr/>
        </p:nvSpPr>
        <p:spPr>
          <a:xfrm>
            <a:off x="9149631" y="1076846"/>
            <a:ext cx="2540000" cy="495520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>
                <a:latin typeface="Times New Roman" panose="02020603050405020304" pitchFamily="34" charset="0"/>
              </a:rPr>
              <a:t>续表</a:t>
            </a: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5" grpId="0" build="p" animBg="1"/>
      <p:bldP spid="6" grpId="0" build="p" animBg="1"/>
      <p:bldP spid="7" grpId="0" build="p" animBg="1"/>
      <p:bldP spid="8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6_BD#5a2dc8422?vbadefaultcenterpage=1&amp;parentnodeid=672334dc0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32" y="756000"/>
            <a:ext cx="2532888" cy="448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7_BD#1cabb0f61?segpoint=1&amp;vbadefaultcenterpage=1&amp;parentnodeid=5a2dc8422&amp;vbahtmlprocessed=1"/>
              <p:cNvSpPr/>
              <p:nvPr/>
            </p:nvSpPr>
            <p:spPr>
              <a:xfrm>
                <a:off x="502920" y="1343248"/>
                <a:ext cx="11183112" cy="13330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双曲线的焦点到渐近线的距离为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过双曲线的一个焦点且与实轴垂直的弦的长为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也叫通径（最短焦点弦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7_BD#1cabb0f61?segpoint=1&amp;vbadefaultcenterpage=1&amp;parentnodeid=5a2dc842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3248"/>
                <a:ext cx="11183112" cy="1333056"/>
              </a:xfrm>
              <a:prstGeom prst="rect">
                <a:avLst/>
              </a:prstGeom>
              <a:blipFill rotWithShape="1">
                <a:blip r:embed="rId4"/>
                <a:stretch>
                  <a:fillRect t="-17" r="1" b="-4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P_7_BD#1cabb0f61?segpoint=1&amp;vbadefaultcenterpage=1&amp;parentnodeid=5a2dc8422&amp;vbahtmlprocessed=1&amp;bbb=1&amp;hasbroken=1"/>
              <p:cNvSpPr/>
              <p:nvPr/>
            </p:nvSpPr>
            <p:spPr>
              <a:xfrm>
                <a:off x="502920" y="2676748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是双曲线右支上一点，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分别为双曲线的左、右焦点，则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  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min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min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P_7_BD#1cabb0f61?segpoint=1&amp;vbadefaultcenterpage=1&amp;parentnodeid=5a2dc842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76748"/>
                <a:ext cx="11183112" cy="1038670"/>
              </a:xfrm>
              <a:prstGeom prst="rect">
                <a:avLst/>
              </a:prstGeom>
              <a:blipFill rotWithShape="1">
                <a:blip r:embed="rId5"/>
                <a:stretch>
                  <a:fillRect t="-21" r="1" b="-5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P_7_BD#1cabb0f61?segpoint=1&amp;vbadefaultcenterpage=1&amp;parentnodeid=5a2dc8422&amp;vbahtmlprocessed=1"/>
              <p:cNvSpPr/>
              <p:nvPr/>
            </p:nvSpPr>
            <p:spPr>
              <a:xfrm>
                <a:off x="502920" y="3718148"/>
                <a:ext cx="11183112" cy="5295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等轴双曲线的渐近线互相垂直且离心率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P_7_BD#1cabb0f61?segpoint=1&amp;vbadefaultcenterpage=1&amp;parentnodeid=5a2dc842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718148"/>
                <a:ext cx="11183112" cy="529590"/>
              </a:xfrm>
              <a:prstGeom prst="rect">
                <a:avLst/>
              </a:prstGeom>
              <a:blipFill rotWithShape="1">
                <a:blip r:embed="rId6"/>
                <a:stretch>
                  <a:fillRect t="-42" r="1" b="-60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P_7_BD#1cabb0f61?segpoint=1&amp;vbadefaultcenterpage=1&amp;parentnodeid=5a2dc8422&amp;vbahtmlprocessed=1&amp;bbb=1&amp;hasbroken=1"/>
              <p:cNvSpPr/>
              <p:nvPr/>
            </p:nvSpPr>
            <p:spPr>
              <a:xfrm>
                <a:off x="502920" y="4251548"/>
                <a:ext cx="11183112" cy="152876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5.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焦半径公式：若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是双曲线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上的任意一点，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𝐹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别为双曲线的左、右焦点，则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,其中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P_7_BD#1cabb0f61?segpoint=1&amp;vbadefaultcenterpage=1&amp;parentnodeid=5a2dc842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251548"/>
                <a:ext cx="11183112" cy="1528763"/>
              </a:xfrm>
              <a:prstGeom prst="rect">
                <a:avLst/>
              </a:prstGeom>
              <a:blipFill rotWithShape="1">
                <a:blip r:embed="rId7"/>
                <a:stretch>
                  <a:fillRect t="-15" r="-1083" b="-68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ZiMTU1MDljNDlhODY1MWYwNDk4MjYwNjJlNDA3ZT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905</Words>
  <Application>Microsoft Office PowerPoint</Application>
  <PresentationFormat>宽屏</PresentationFormat>
  <Paragraphs>460</Paragraphs>
  <Slides>64</Slides>
  <Notes>59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64</vt:i4>
      </vt:variant>
    </vt:vector>
  </HeadingPairs>
  <TitlesOfParts>
    <vt:vector size="73" baseType="lpstr">
      <vt:lpstr>等线</vt:lpstr>
      <vt:lpstr>宋体</vt:lpstr>
      <vt:lpstr>微软雅黑</vt:lpstr>
      <vt:lpstr>Arial</vt:lpstr>
      <vt:lpstr>Calibri</vt:lpstr>
      <vt:lpstr>Cambria Math</vt:lpstr>
      <vt:lpstr>Times New Roman</vt:lpstr>
      <vt:lpstr/>
      <vt:lpstr>1_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微软用户</cp:lastModifiedBy>
  <cp:revision>10</cp:revision>
  <dcterms:created xsi:type="dcterms:W3CDTF">2023-12-21T11:47:00Z</dcterms:created>
  <dcterms:modified xsi:type="dcterms:W3CDTF">2024-01-18T08:32:36Z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66B7CE9DF7884D9F98D7A473A2885278_12</vt:lpwstr>
  </property>
  <property fmtid="{D5CDD505-2E9C-101B-9397-08002B2CF9AE}" pid="3" name="KSOProductBuildVer">
    <vt:lpwstr>2052-12.1.0.15990</vt:lpwstr>
  </property>
</Properties>
</file>